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331" r:id="rId2"/>
    <p:sldId id="333" r:id="rId3"/>
    <p:sldId id="257" r:id="rId4"/>
    <p:sldId id="340" r:id="rId5"/>
    <p:sldId id="341" r:id="rId6"/>
    <p:sldId id="342" r:id="rId7"/>
    <p:sldId id="334" r:id="rId8"/>
    <p:sldId id="337" r:id="rId9"/>
    <p:sldId id="345" r:id="rId10"/>
    <p:sldId id="346" r:id="rId11"/>
    <p:sldId id="347" r:id="rId12"/>
    <p:sldId id="344" r:id="rId13"/>
    <p:sldId id="335" r:id="rId14"/>
    <p:sldId id="336" r:id="rId15"/>
    <p:sldId id="339" r:id="rId16"/>
    <p:sldId id="343" r:id="rId17"/>
    <p:sldId id="33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663300"/>
    <a:srgbClr val="660066"/>
    <a:srgbClr val="CCCCFF"/>
    <a:srgbClr val="9933FF"/>
    <a:srgbClr val="B24F45"/>
    <a:srgbClr val="F37A6D"/>
    <a:srgbClr val="000000"/>
    <a:srgbClr val="F26E61"/>
    <a:srgbClr val="FAC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31A0-A384-472D-9FF2-2B4BB9D597D0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38B69-0810-49B7-83AC-7BA540EC9C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9D3C-55F1-453B-BE49-D4DBF8FE55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826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>
                <a:latin typeface="Source Han Sans TC"/>
              </a:rPr>
              <a:t>第二層</a:t>
            </a:r>
          </a:p>
          <a:p>
            <a:pPr lvl="2"/>
            <a:r>
              <a:rPr lang="zh-TW" altLang="en-US">
                <a:latin typeface="Source Han Sans TC"/>
              </a:rPr>
              <a:t>第三層</a:t>
            </a:r>
          </a:p>
          <a:p>
            <a:pPr lvl="3"/>
            <a:r>
              <a:rPr lang="zh-TW" altLang="en-US">
                <a:latin typeface="Source Han Sans TC"/>
              </a:rPr>
              <a:t>第四層</a:t>
            </a:r>
          </a:p>
          <a:p>
            <a:pPr lvl="4"/>
            <a:r>
              <a:rPr lang="zh-TW" altLang="en-US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6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6246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2" y="675577"/>
            <a:ext cx="556069" cy="471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8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0100" y="623013"/>
            <a:ext cx="7363968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0" lang="zh-TW" altLang="zh-TW" sz="32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TC"/>
                <a:ea typeface="Source Han Sans TC"/>
                <a:cs typeface="+mj-cs"/>
              </a:rPr>
              <a:t>商務扁平多彩資訊圖表設計</a:t>
            </a:r>
            <a:endParaRPr lang="zh-CN" altLang="en-US" sz="1400">
              <a:solidFill>
                <a:schemeClr val="accent5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69707" y="-9281652"/>
            <a:ext cx="969707" cy="969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2192000" y="-9281652"/>
            <a:ext cx="969707" cy="969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-969707" y="14849977"/>
            <a:ext cx="969707" cy="969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12192000" y="14849977"/>
            <a:ext cx="969707" cy="9697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814965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C1606-D0D3-4F74-A2AF-5E08A72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67025-2C70-4E6A-8835-80D76B8C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4B717-1A14-43D8-82EC-1F9E75C5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23A651-E8F2-45CA-B8DE-88E1054B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D8AE3-6AC6-4713-AAB2-D3337DF0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8724" t="18060" r="18351" b="23731"/>
          <a:stretch>
            <a:fillRect/>
          </a:stretch>
        </p:blipFill>
        <p:spPr>
          <a:xfrm>
            <a:off x="1453852" y="299156"/>
            <a:ext cx="1518036" cy="10722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F7797">
                <a:tint val="45000"/>
                <a:satMod val="400000"/>
              </a:srgbClr>
            </a:duotone>
          </a:blip>
          <a:srcRect l="28724" t="18060" r="18351" b="23731"/>
          <a:stretch>
            <a:fillRect/>
          </a:stretch>
        </p:blipFill>
        <p:spPr>
          <a:xfrm>
            <a:off x="1453852" y="1722574"/>
            <a:ext cx="1518036" cy="10722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251" t="5608" r="17874" b="13760"/>
          <a:stretch>
            <a:fillRect/>
          </a:stretch>
        </p:blipFill>
        <p:spPr>
          <a:xfrm>
            <a:off x="1453852" y="3145991"/>
            <a:ext cx="1518036" cy="126074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24376" y="1508196"/>
            <a:ext cx="4554108" cy="1072215"/>
            <a:chOff x="4924376" y="1508196"/>
            <a:chExt cx="4554108" cy="10722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28724" t="18060" r="18351" b="23731"/>
            <a:stretch>
              <a:fillRect/>
            </a:stretch>
          </p:blipFill>
          <p:spPr>
            <a:xfrm>
              <a:off x="6442412" y="1508196"/>
              <a:ext cx="1518036" cy="10722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5F7797">
                  <a:tint val="45000"/>
                  <a:satMod val="400000"/>
                </a:srgbClr>
              </a:duotone>
            </a:blip>
            <a:srcRect l="28724" t="18060" r="18351" b="23731"/>
            <a:stretch>
              <a:fillRect/>
            </a:stretch>
          </p:blipFill>
          <p:spPr>
            <a:xfrm>
              <a:off x="4924376" y="1508196"/>
              <a:ext cx="1518036" cy="10722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50251" t="5608" r="17874" b="13760"/>
            <a:stretch>
              <a:fillRect/>
            </a:stretch>
          </p:blipFill>
          <p:spPr>
            <a:xfrm>
              <a:off x="7960448" y="1508197"/>
              <a:ext cx="1518036" cy="107221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6" y="3145991"/>
            <a:ext cx="4554107" cy="10729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9213" y="4757937"/>
            <a:ext cx="4500808" cy="1787168"/>
            <a:chOff x="416789" y="5339623"/>
            <a:chExt cx="4500808" cy="1787168"/>
          </a:xfrm>
          <a:solidFill>
            <a:schemeClr val="accent1"/>
          </a:solidFill>
        </p:grpSpPr>
        <p:sp>
          <p:nvSpPr>
            <p:cNvPr id="16" name="Freeform 271"/>
            <p:cNvSpPr/>
            <p:nvPr/>
          </p:nvSpPr>
          <p:spPr bwMode="auto">
            <a:xfrm>
              <a:off x="416789" y="53396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71"/>
            <p:cNvSpPr/>
            <p:nvPr/>
          </p:nvSpPr>
          <p:spPr bwMode="auto">
            <a:xfrm>
              <a:off x="569189" y="54920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71"/>
            <p:cNvSpPr/>
            <p:nvPr/>
          </p:nvSpPr>
          <p:spPr bwMode="auto">
            <a:xfrm>
              <a:off x="721589" y="56444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71"/>
            <p:cNvSpPr/>
            <p:nvPr/>
          </p:nvSpPr>
          <p:spPr bwMode="auto">
            <a:xfrm>
              <a:off x="873989" y="5796823"/>
              <a:ext cx="4043608" cy="1329968"/>
            </a:xfrm>
            <a:custGeom>
              <a:avLst/>
              <a:gdLst>
                <a:gd name="T0" fmla="*/ 35 w 137"/>
                <a:gd name="T1" fmla="*/ 353 h 367"/>
                <a:gd name="T2" fmla="*/ 37 w 137"/>
                <a:gd name="T3" fmla="*/ 344 h 367"/>
                <a:gd name="T4" fmla="*/ 32 w 137"/>
                <a:gd name="T5" fmla="*/ 326 h 367"/>
                <a:gd name="T6" fmla="*/ 31 w 137"/>
                <a:gd name="T7" fmla="*/ 324 h 367"/>
                <a:gd name="T8" fmla="*/ 130 w 137"/>
                <a:gd name="T9" fmla="*/ 242 h 367"/>
                <a:gd name="T10" fmla="*/ 88 w 137"/>
                <a:gd name="T11" fmla="*/ 252 h 367"/>
                <a:gd name="T12" fmla="*/ 52 w 137"/>
                <a:gd name="T13" fmla="*/ 265 h 367"/>
                <a:gd name="T14" fmla="*/ 30 w 137"/>
                <a:gd name="T15" fmla="*/ 275 h 367"/>
                <a:gd name="T16" fmla="*/ 40 w 137"/>
                <a:gd name="T17" fmla="*/ 257 h 367"/>
                <a:gd name="T18" fmla="*/ 36 w 137"/>
                <a:gd name="T19" fmla="*/ 258 h 367"/>
                <a:gd name="T20" fmla="*/ 48 w 137"/>
                <a:gd name="T21" fmla="*/ 230 h 367"/>
                <a:gd name="T22" fmla="*/ 28 w 137"/>
                <a:gd name="T23" fmla="*/ 214 h 367"/>
                <a:gd name="T24" fmla="*/ 52 w 137"/>
                <a:gd name="T25" fmla="*/ 189 h 367"/>
                <a:gd name="T26" fmla="*/ 35 w 137"/>
                <a:gd name="T27" fmla="*/ 193 h 367"/>
                <a:gd name="T28" fmla="*/ 42 w 137"/>
                <a:gd name="T29" fmla="*/ 176 h 367"/>
                <a:gd name="T30" fmla="*/ 56 w 137"/>
                <a:gd name="T31" fmla="*/ 167 h 367"/>
                <a:gd name="T32" fmla="*/ 32 w 137"/>
                <a:gd name="T33" fmla="*/ 176 h 367"/>
                <a:gd name="T34" fmla="*/ 25 w 137"/>
                <a:gd name="T35" fmla="*/ 159 h 367"/>
                <a:gd name="T36" fmla="*/ 57 w 137"/>
                <a:gd name="T37" fmla="*/ 140 h 367"/>
                <a:gd name="T38" fmla="*/ 122 w 137"/>
                <a:gd name="T39" fmla="*/ 64 h 367"/>
                <a:gd name="T40" fmla="*/ 129 w 137"/>
                <a:gd name="T41" fmla="*/ 39 h 367"/>
                <a:gd name="T42" fmla="*/ 12 w 137"/>
                <a:gd name="T43" fmla="*/ 100 h 367"/>
                <a:gd name="T44" fmla="*/ 25 w 137"/>
                <a:gd name="T45" fmla="*/ 88 h 367"/>
                <a:gd name="T46" fmla="*/ 27 w 137"/>
                <a:gd name="T47" fmla="*/ 77 h 367"/>
                <a:gd name="T48" fmla="*/ 2 w 137"/>
                <a:gd name="T49" fmla="*/ 90 h 367"/>
                <a:gd name="T50" fmla="*/ 72 w 137"/>
                <a:gd name="T51" fmla="*/ 34 h 367"/>
                <a:gd name="T52" fmla="*/ 19 w 137"/>
                <a:gd name="T53" fmla="*/ 59 h 367"/>
                <a:gd name="T54" fmla="*/ 68 w 137"/>
                <a:gd name="T55" fmla="*/ 18 h 367"/>
                <a:gd name="T56" fmla="*/ 72 w 137"/>
                <a:gd name="T57" fmla="*/ 7 h 367"/>
                <a:gd name="T58" fmla="*/ 93 w 137"/>
                <a:gd name="T59" fmla="*/ 4 h 367"/>
                <a:gd name="T60" fmla="*/ 82 w 137"/>
                <a:gd name="T61" fmla="*/ 18 h 367"/>
                <a:gd name="T62" fmla="*/ 62 w 137"/>
                <a:gd name="T63" fmla="*/ 32 h 367"/>
                <a:gd name="T64" fmla="*/ 106 w 137"/>
                <a:gd name="T65" fmla="*/ 22 h 367"/>
                <a:gd name="T66" fmla="*/ 28 w 137"/>
                <a:gd name="T67" fmla="*/ 76 h 367"/>
                <a:gd name="T68" fmla="*/ 128 w 137"/>
                <a:gd name="T69" fmla="*/ 18 h 367"/>
                <a:gd name="T70" fmla="*/ 73 w 137"/>
                <a:gd name="T71" fmla="*/ 59 h 367"/>
                <a:gd name="T72" fmla="*/ 38 w 137"/>
                <a:gd name="T73" fmla="*/ 84 h 367"/>
                <a:gd name="T74" fmla="*/ 21 w 137"/>
                <a:gd name="T75" fmla="*/ 100 h 367"/>
                <a:gd name="T76" fmla="*/ 128 w 137"/>
                <a:gd name="T77" fmla="*/ 61 h 367"/>
                <a:gd name="T78" fmla="*/ 119 w 137"/>
                <a:gd name="T79" fmla="*/ 86 h 367"/>
                <a:gd name="T80" fmla="*/ 106 w 137"/>
                <a:gd name="T81" fmla="*/ 113 h 367"/>
                <a:gd name="T82" fmla="*/ 84 w 137"/>
                <a:gd name="T83" fmla="*/ 151 h 367"/>
                <a:gd name="T84" fmla="*/ 128 w 137"/>
                <a:gd name="T85" fmla="*/ 127 h 367"/>
                <a:gd name="T86" fmla="*/ 133 w 137"/>
                <a:gd name="T87" fmla="*/ 136 h 367"/>
                <a:gd name="T88" fmla="*/ 119 w 137"/>
                <a:gd name="T89" fmla="*/ 152 h 367"/>
                <a:gd name="T90" fmla="*/ 120 w 137"/>
                <a:gd name="T91" fmla="*/ 160 h 367"/>
                <a:gd name="T92" fmla="*/ 83 w 137"/>
                <a:gd name="T93" fmla="*/ 192 h 367"/>
                <a:gd name="T94" fmla="*/ 118 w 137"/>
                <a:gd name="T95" fmla="*/ 181 h 367"/>
                <a:gd name="T96" fmla="*/ 128 w 137"/>
                <a:gd name="T97" fmla="*/ 184 h 367"/>
                <a:gd name="T98" fmla="*/ 109 w 137"/>
                <a:gd name="T99" fmla="*/ 215 h 367"/>
                <a:gd name="T100" fmla="*/ 113 w 137"/>
                <a:gd name="T101" fmla="*/ 215 h 367"/>
                <a:gd name="T102" fmla="*/ 137 w 137"/>
                <a:gd name="T103" fmla="*/ 212 h 367"/>
                <a:gd name="T104" fmla="*/ 102 w 137"/>
                <a:gd name="T105" fmla="*/ 236 h 367"/>
                <a:gd name="T106" fmla="*/ 137 w 137"/>
                <a:gd name="T107" fmla="*/ 217 h 367"/>
                <a:gd name="T108" fmla="*/ 40 w 137"/>
                <a:gd name="T109" fmla="*/ 294 h 367"/>
                <a:gd name="T110" fmla="*/ 136 w 137"/>
                <a:gd name="T111" fmla="*/ 255 h 367"/>
                <a:gd name="T112" fmla="*/ 84 w 137"/>
                <a:gd name="T113" fmla="*/ 290 h 367"/>
                <a:gd name="T114" fmla="*/ 121 w 137"/>
                <a:gd name="T115" fmla="*/ 272 h 367"/>
                <a:gd name="T116" fmla="*/ 129 w 137"/>
                <a:gd name="T117" fmla="*/ 269 h 367"/>
                <a:gd name="T118" fmla="*/ 128 w 137"/>
                <a:gd name="T119" fmla="*/ 292 h 367"/>
                <a:gd name="T120" fmla="*/ 111 w 137"/>
                <a:gd name="T121" fmla="*/ 309 h 367"/>
                <a:gd name="T122" fmla="*/ 110 w 137"/>
                <a:gd name="T123" fmla="*/ 32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367">
                  <a:moveTo>
                    <a:pt x="29" y="367"/>
                  </a:moveTo>
                  <a:cubicBezTo>
                    <a:pt x="29" y="367"/>
                    <a:pt x="29" y="367"/>
                    <a:pt x="29" y="367"/>
                  </a:cubicBezTo>
                  <a:cubicBezTo>
                    <a:pt x="29" y="367"/>
                    <a:pt x="29" y="367"/>
                    <a:pt x="29" y="366"/>
                  </a:cubicBezTo>
                  <a:cubicBezTo>
                    <a:pt x="51" y="351"/>
                    <a:pt x="90" y="324"/>
                    <a:pt x="104" y="313"/>
                  </a:cubicBezTo>
                  <a:cubicBezTo>
                    <a:pt x="63" y="338"/>
                    <a:pt x="39" y="351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5" y="353"/>
                  </a:cubicBezTo>
                  <a:cubicBezTo>
                    <a:pt x="35" y="353"/>
                    <a:pt x="35" y="353"/>
                    <a:pt x="34" y="353"/>
                  </a:cubicBezTo>
                  <a:cubicBezTo>
                    <a:pt x="34" y="353"/>
                    <a:pt x="34" y="353"/>
                    <a:pt x="35" y="353"/>
                  </a:cubicBezTo>
                  <a:cubicBezTo>
                    <a:pt x="58" y="337"/>
                    <a:pt x="97" y="311"/>
                    <a:pt x="117" y="298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7" y="344"/>
                    <a:pt x="37" y="344"/>
                    <a:pt x="37" y="344"/>
                  </a:cubicBezTo>
                  <a:cubicBezTo>
                    <a:pt x="36" y="344"/>
                    <a:pt x="36" y="344"/>
                    <a:pt x="37" y="344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38" y="342"/>
                    <a:pt x="46" y="335"/>
                    <a:pt x="82" y="306"/>
                  </a:cubicBezTo>
                  <a:cubicBezTo>
                    <a:pt x="99" y="293"/>
                    <a:pt x="115" y="279"/>
                    <a:pt x="123" y="273"/>
                  </a:cubicBezTo>
                  <a:cubicBezTo>
                    <a:pt x="53" y="314"/>
                    <a:pt x="37" y="323"/>
                    <a:pt x="33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2" y="326"/>
                    <a:pt x="31" y="326"/>
                    <a:pt x="31" y="326"/>
                  </a:cubicBezTo>
                  <a:cubicBezTo>
                    <a:pt x="31" y="326"/>
                    <a:pt x="31" y="326"/>
                    <a:pt x="31" y="325"/>
                  </a:cubicBezTo>
                  <a:cubicBezTo>
                    <a:pt x="31" y="325"/>
                    <a:pt x="31" y="325"/>
                    <a:pt x="31" y="325"/>
                  </a:cubicBezTo>
                  <a:cubicBezTo>
                    <a:pt x="32" y="325"/>
                    <a:pt x="58" y="309"/>
                    <a:pt x="82" y="295"/>
                  </a:cubicBezTo>
                  <a:cubicBezTo>
                    <a:pt x="65" y="305"/>
                    <a:pt x="45" y="316"/>
                    <a:pt x="32" y="324"/>
                  </a:cubicBezTo>
                  <a:cubicBezTo>
                    <a:pt x="32" y="324"/>
                    <a:pt x="31" y="324"/>
                    <a:pt x="31" y="324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57" y="306"/>
                    <a:pt x="100" y="279"/>
                    <a:pt x="122" y="265"/>
                  </a:cubicBezTo>
                  <a:cubicBezTo>
                    <a:pt x="74" y="292"/>
                    <a:pt x="50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8" y="306"/>
                    <a:pt x="48" y="305"/>
                    <a:pt x="100" y="265"/>
                  </a:cubicBezTo>
                  <a:cubicBezTo>
                    <a:pt x="112" y="256"/>
                    <a:pt x="124" y="247"/>
                    <a:pt x="130" y="242"/>
                  </a:cubicBezTo>
                  <a:cubicBezTo>
                    <a:pt x="119" y="249"/>
                    <a:pt x="88" y="267"/>
                    <a:pt x="66" y="279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7"/>
                    <a:pt x="36" y="297"/>
                    <a:pt x="36" y="297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8" y="294"/>
                    <a:pt x="47" y="286"/>
                    <a:pt x="88" y="252"/>
                  </a:cubicBezTo>
                  <a:cubicBezTo>
                    <a:pt x="99" y="243"/>
                    <a:pt x="108" y="235"/>
                    <a:pt x="112" y="231"/>
                  </a:cubicBezTo>
                  <a:cubicBezTo>
                    <a:pt x="110" y="233"/>
                    <a:pt x="106" y="235"/>
                    <a:pt x="102" y="237"/>
                  </a:cubicBezTo>
                  <a:cubicBezTo>
                    <a:pt x="96" y="241"/>
                    <a:pt x="90" y="244"/>
                    <a:pt x="84" y="248"/>
                  </a:cubicBezTo>
                  <a:cubicBezTo>
                    <a:pt x="57" y="263"/>
                    <a:pt x="31" y="279"/>
                    <a:pt x="31" y="279"/>
                  </a:cubicBezTo>
                  <a:cubicBezTo>
                    <a:pt x="31" y="279"/>
                    <a:pt x="30" y="279"/>
                    <a:pt x="30" y="279"/>
                  </a:cubicBezTo>
                  <a:cubicBezTo>
                    <a:pt x="30" y="278"/>
                    <a:pt x="30" y="278"/>
                    <a:pt x="31" y="278"/>
                  </a:cubicBezTo>
                  <a:cubicBezTo>
                    <a:pt x="37" y="274"/>
                    <a:pt x="45" y="270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103" y="233"/>
                    <a:pt x="103" y="233"/>
                    <a:pt x="103" y="23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1" y="274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30" y="275"/>
                    <a:pt x="30" y="275"/>
                    <a:pt x="30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9" y="275"/>
                    <a:pt x="29" y="274"/>
                    <a:pt x="29" y="274"/>
                  </a:cubicBezTo>
                  <a:cubicBezTo>
                    <a:pt x="52" y="258"/>
                    <a:pt x="93" y="228"/>
                    <a:pt x="107" y="21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40" y="257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41" y="255"/>
                    <a:pt x="41" y="255"/>
                    <a:pt x="41" y="255"/>
                  </a:cubicBezTo>
                  <a:cubicBezTo>
                    <a:pt x="38" y="257"/>
                    <a:pt x="36" y="258"/>
                    <a:pt x="36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7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09" y="195"/>
                    <a:pt x="70" y="218"/>
                    <a:pt x="48" y="230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7" y="230"/>
                    <a:pt x="48" y="230"/>
                    <a:pt x="48" y="230"/>
                  </a:cubicBezTo>
                  <a:cubicBezTo>
                    <a:pt x="111" y="185"/>
                    <a:pt x="111" y="185"/>
                    <a:pt x="111" y="185"/>
                  </a:cubicBezTo>
                  <a:cubicBezTo>
                    <a:pt x="96" y="193"/>
                    <a:pt x="64" y="212"/>
                    <a:pt x="45" y="223"/>
                  </a:cubicBezTo>
                  <a:cubicBezTo>
                    <a:pt x="45" y="223"/>
                    <a:pt x="44" y="223"/>
                    <a:pt x="44" y="223"/>
                  </a:cubicBezTo>
                  <a:cubicBezTo>
                    <a:pt x="44" y="223"/>
                    <a:pt x="44" y="222"/>
                    <a:pt x="44" y="222"/>
                  </a:cubicBezTo>
                  <a:cubicBezTo>
                    <a:pt x="66" y="204"/>
                    <a:pt x="104" y="173"/>
                    <a:pt x="116" y="163"/>
                  </a:cubicBezTo>
                  <a:cubicBezTo>
                    <a:pt x="98" y="173"/>
                    <a:pt x="29" y="213"/>
                    <a:pt x="28" y="214"/>
                  </a:cubicBezTo>
                  <a:cubicBezTo>
                    <a:pt x="28" y="214"/>
                    <a:pt x="27" y="214"/>
                    <a:pt x="27" y="214"/>
                  </a:cubicBezTo>
                  <a:cubicBezTo>
                    <a:pt x="27" y="214"/>
                    <a:pt x="27" y="213"/>
                    <a:pt x="27" y="213"/>
                  </a:cubicBezTo>
                  <a:cubicBezTo>
                    <a:pt x="51" y="197"/>
                    <a:pt x="91" y="169"/>
                    <a:pt x="109" y="157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3" y="188"/>
                    <a:pt x="56" y="186"/>
                    <a:pt x="64" y="180"/>
                  </a:cubicBezTo>
                  <a:cubicBezTo>
                    <a:pt x="71" y="176"/>
                    <a:pt x="80" y="170"/>
                    <a:pt x="92" y="162"/>
                  </a:cubicBezTo>
                  <a:cubicBezTo>
                    <a:pt x="102" y="156"/>
                    <a:pt x="112" y="149"/>
                    <a:pt x="119" y="144"/>
                  </a:cubicBezTo>
                  <a:cubicBezTo>
                    <a:pt x="110" y="149"/>
                    <a:pt x="98" y="157"/>
                    <a:pt x="86" y="164"/>
                  </a:cubicBezTo>
                  <a:cubicBezTo>
                    <a:pt x="44" y="188"/>
                    <a:pt x="36" y="192"/>
                    <a:pt x="35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99" y="144"/>
                    <a:pt x="43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176"/>
                    <a:pt x="42" y="176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5"/>
                    <a:pt x="44" y="174"/>
                    <a:pt x="46" y="173"/>
                  </a:cubicBezTo>
                  <a:cubicBezTo>
                    <a:pt x="48" y="171"/>
                    <a:pt x="51" y="169"/>
                    <a:pt x="56" y="167"/>
                  </a:cubicBezTo>
                  <a:cubicBezTo>
                    <a:pt x="64" y="161"/>
                    <a:pt x="75" y="154"/>
                    <a:pt x="86" y="147"/>
                  </a:cubicBezTo>
                  <a:cubicBezTo>
                    <a:pt x="95" y="142"/>
                    <a:pt x="104" y="136"/>
                    <a:pt x="111" y="131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7"/>
                    <a:pt x="31" y="177"/>
                    <a:pt x="31" y="177"/>
                  </a:cubicBezTo>
                  <a:cubicBezTo>
                    <a:pt x="31" y="177"/>
                    <a:pt x="31" y="177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5"/>
                    <a:pt x="39" y="169"/>
                    <a:pt x="68" y="144"/>
                  </a:cubicBezTo>
                  <a:cubicBezTo>
                    <a:pt x="81" y="133"/>
                    <a:pt x="95" y="121"/>
                    <a:pt x="102" y="115"/>
                  </a:cubicBezTo>
                  <a:cubicBezTo>
                    <a:pt x="88" y="123"/>
                    <a:pt x="72" y="132"/>
                    <a:pt x="58" y="141"/>
                  </a:cubicBezTo>
                  <a:cubicBezTo>
                    <a:pt x="33" y="155"/>
                    <a:pt x="27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5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4" y="159"/>
                    <a:pt x="24" y="159"/>
                    <a:pt x="25" y="159"/>
                  </a:cubicBezTo>
                  <a:cubicBezTo>
                    <a:pt x="34" y="153"/>
                    <a:pt x="45" y="147"/>
                    <a:pt x="56" y="140"/>
                  </a:cubicBezTo>
                  <a:cubicBezTo>
                    <a:pt x="56" y="140"/>
                    <a:pt x="56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8" y="138"/>
                    <a:pt x="64" y="133"/>
                    <a:pt x="87" y="112"/>
                  </a:cubicBezTo>
                  <a:cubicBezTo>
                    <a:pt x="98" y="103"/>
                    <a:pt x="109" y="93"/>
                    <a:pt x="115" y="89"/>
                  </a:cubicBezTo>
                  <a:cubicBezTo>
                    <a:pt x="112" y="90"/>
                    <a:pt x="109" y="92"/>
                    <a:pt x="105" y="94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29"/>
                    <a:pt x="42" y="129"/>
                    <a:pt x="85" y="95"/>
                  </a:cubicBezTo>
                  <a:cubicBezTo>
                    <a:pt x="99" y="82"/>
                    <a:pt x="115" y="70"/>
                    <a:pt x="122" y="64"/>
                  </a:cubicBezTo>
                  <a:cubicBezTo>
                    <a:pt x="49" y="107"/>
                    <a:pt x="37" y="114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4" y="114"/>
                    <a:pt x="34" y="114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0" y="93"/>
                    <a:pt x="82" y="60"/>
                    <a:pt x="102" y="48"/>
                  </a:cubicBezTo>
                  <a:cubicBezTo>
                    <a:pt x="89" y="55"/>
                    <a:pt x="64" y="70"/>
                    <a:pt x="45" y="81"/>
                  </a:cubicBezTo>
                  <a:cubicBezTo>
                    <a:pt x="18" y="97"/>
                    <a:pt x="13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5" y="47"/>
                    <a:pt x="84" y="53"/>
                    <a:pt x="74" y="60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8"/>
                    <a:pt x="25" y="88"/>
                    <a:pt x="25" y="87"/>
                  </a:cubicBezTo>
                  <a:cubicBezTo>
                    <a:pt x="25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5"/>
                    <a:pt x="35" y="79"/>
                    <a:pt x="74" y="53"/>
                  </a:cubicBezTo>
                  <a:cubicBezTo>
                    <a:pt x="88" y="44"/>
                    <a:pt x="102" y="35"/>
                    <a:pt x="111" y="28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9" y="88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31" y="72"/>
                    <a:pt x="79" y="40"/>
                    <a:pt x="98" y="27"/>
                  </a:cubicBezTo>
                  <a:cubicBezTo>
                    <a:pt x="93" y="30"/>
                    <a:pt x="87" y="34"/>
                    <a:pt x="81" y="38"/>
                  </a:cubicBezTo>
                  <a:cubicBezTo>
                    <a:pt x="34" y="65"/>
                    <a:pt x="25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3" y="69"/>
                    <a:pt x="23" y="69"/>
                    <a:pt x="39" y="58"/>
                  </a:cubicBezTo>
                  <a:cubicBezTo>
                    <a:pt x="48" y="52"/>
                    <a:pt x="60" y="43"/>
                    <a:pt x="72" y="34"/>
                  </a:cubicBezTo>
                  <a:cubicBezTo>
                    <a:pt x="88" y="23"/>
                    <a:pt x="103" y="12"/>
                    <a:pt x="113" y="6"/>
                  </a:cubicBezTo>
                  <a:cubicBezTo>
                    <a:pt x="23" y="58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7"/>
                    <a:pt x="28" y="52"/>
                    <a:pt x="62" y="31"/>
                  </a:cubicBezTo>
                  <a:cubicBezTo>
                    <a:pt x="46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0"/>
                    <a:pt x="44" y="40"/>
                  </a:cubicBezTo>
                  <a:cubicBezTo>
                    <a:pt x="56" y="31"/>
                    <a:pt x="78" y="15"/>
                    <a:pt x="87" y="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8"/>
                    <a:pt x="68" y="18"/>
                    <a:pt x="69" y="14"/>
                  </a:cubicBezTo>
                  <a:cubicBezTo>
                    <a:pt x="70" y="12"/>
                    <a:pt x="70" y="9"/>
                    <a:pt x="71" y="8"/>
                  </a:cubicBezTo>
                  <a:cubicBezTo>
                    <a:pt x="69" y="9"/>
                    <a:pt x="65" y="12"/>
                    <a:pt x="65" y="12"/>
                  </a:cubicBezTo>
                  <a:cubicBezTo>
                    <a:pt x="64" y="12"/>
                    <a:pt x="64" y="12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0" y="14"/>
                  </a:cubicBezTo>
                  <a:cubicBezTo>
                    <a:pt x="70" y="15"/>
                    <a:pt x="70" y="16"/>
                    <a:pt x="69" y="17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1" y="6"/>
                    <a:pt x="86" y="9"/>
                    <a:pt x="69" y="23"/>
                  </a:cubicBezTo>
                  <a:cubicBezTo>
                    <a:pt x="61" y="28"/>
                    <a:pt x="54" y="34"/>
                    <a:pt x="49" y="37"/>
                  </a:cubicBezTo>
                  <a:cubicBezTo>
                    <a:pt x="56" y="34"/>
                    <a:pt x="67" y="27"/>
                    <a:pt x="74" y="23"/>
                  </a:cubicBezTo>
                  <a:cubicBezTo>
                    <a:pt x="77" y="21"/>
                    <a:pt x="79" y="20"/>
                    <a:pt x="80" y="19"/>
                  </a:cubicBezTo>
                  <a:cubicBezTo>
                    <a:pt x="81" y="19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9"/>
                    <a:pt x="81" y="20"/>
                    <a:pt x="77" y="23"/>
                  </a:cubicBezTo>
                  <a:cubicBezTo>
                    <a:pt x="73" y="25"/>
                    <a:pt x="68" y="28"/>
                    <a:pt x="62" y="32"/>
                  </a:cubicBezTo>
                  <a:cubicBezTo>
                    <a:pt x="52" y="39"/>
                    <a:pt x="38" y="47"/>
                    <a:pt x="29" y="53"/>
                  </a:cubicBezTo>
                  <a:cubicBezTo>
                    <a:pt x="49" y="42"/>
                    <a:pt x="94" y="15"/>
                    <a:pt x="121" y="0"/>
                  </a:cubicBezTo>
                  <a:cubicBezTo>
                    <a:pt x="121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3" y="21"/>
                    <a:pt x="43" y="56"/>
                    <a:pt x="29" y="67"/>
                  </a:cubicBezTo>
                  <a:cubicBezTo>
                    <a:pt x="39" y="61"/>
                    <a:pt x="63" y="47"/>
                    <a:pt x="80" y="37"/>
                  </a:cubicBezTo>
                  <a:cubicBezTo>
                    <a:pt x="106" y="21"/>
                    <a:pt x="106" y="21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5" y="24"/>
                    <a:pt x="96" y="30"/>
                    <a:pt x="55" y="57"/>
                  </a:cubicBezTo>
                  <a:cubicBezTo>
                    <a:pt x="40" y="67"/>
                    <a:pt x="25" y="76"/>
                    <a:pt x="15" y="83"/>
                  </a:cubicBezTo>
                  <a:cubicBezTo>
                    <a:pt x="19" y="81"/>
                    <a:pt x="23" y="78"/>
                    <a:pt x="28" y="76"/>
                  </a:cubicBezTo>
                  <a:cubicBezTo>
                    <a:pt x="31" y="73"/>
                    <a:pt x="45" y="65"/>
                    <a:pt x="98" y="35"/>
                  </a:cubicBezTo>
                  <a:cubicBezTo>
                    <a:pt x="120" y="22"/>
                    <a:pt x="126" y="18"/>
                    <a:pt x="127" y="18"/>
                  </a:cubicBezTo>
                  <a:cubicBezTo>
                    <a:pt x="127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18"/>
                    <a:pt x="128" y="18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19"/>
                    <a:pt x="127" y="19"/>
                    <a:pt x="125" y="20"/>
                  </a:cubicBezTo>
                  <a:cubicBezTo>
                    <a:pt x="125" y="20"/>
                    <a:pt x="125" y="21"/>
                    <a:pt x="125" y="21"/>
                  </a:cubicBezTo>
                  <a:cubicBezTo>
                    <a:pt x="97" y="39"/>
                    <a:pt x="47" y="72"/>
                    <a:pt x="31" y="84"/>
                  </a:cubicBezTo>
                  <a:cubicBezTo>
                    <a:pt x="39" y="79"/>
                    <a:pt x="56" y="69"/>
                    <a:pt x="73" y="59"/>
                  </a:cubicBezTo>
                  <a:cubicBezTo>
                    <a:pt x="117" y="33"/>
                    <a:pt x="124" y="29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0" y="83"/>
                    <a:pt x="42" y="82"/>
                    <a:pt x="44" y="80"/>
                  </a:cubicBezTo>
                  <a:cubicBezTo>
                    <a:pt x="95" y="50"/>
                    <a:pt x="109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1" y="43"/>
                    <a:pt x="111" y="43"/>
                  </a:cubicBezTo>
                  <a:cubicBezTo>
                    <a:pt x="111" y="43"/>
                    <a:pt x="111" y="43"/>
                    <a:pt x="93" y="54"/>
                  </a:cubicBezTo>
                  <a:cubicBezTo>
                    <a:pt x="84" y="60"/>
                    <a:pt x="72" y="68"/>
                    <a:pt x="56" y="78"/>
                  </a:cubicBezTo>
                  <a:cubicBezTo>
                    <a:pt x="44" y="86"/>
                    <a:pt x="31" y="94"/>
                    <a:pt x="21" y="100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6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53" y="103"/>
                    <a:pt x="100" y="76"/>
                    <a:pt x="127" y="60"/>
                  </a:cubicBezTo>
                  <a:cubicBezTo>
                    <a:pt x="127" y="60"/>
                    <a:pt x="128" y="60"/>
                    <a:pt x="128" y="6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07" y="78"/>
                    <a:pt x="57" y="118"/>
                    <a:pt x="45" y="128"/>
                  </a:cubicBezTo>
                  <a:cubicBezTo>
                    <a:pt x="55" y="122"/>
                    <a:pt x="87" y="103"/>
                    <a:pt x="104" y="94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01" y="102"/>
                    <a:pt x="69" y="129"/>
                    <a:pt x="60" y="138"/>
                  </a:cubicBezTo>
                  <a:cubicBezTo>
                    <a:pt x="132" y="96"/>
                    <a:pt x="135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23" y="103"/>
                    <a:pt x="106" y="113"/>
                  </a:cubicBezTo>
                  <a:cubicBezTo>
                    <a:pt x="103" y="116"/>
                    <a:pt x="95" y="123"/>
                    <a:pt x="69" y="145"/>
                  </a:cubicBezTo>
                  <a:cubicBezTo>
                    <a:pt x="56" y="156"/>
                    <a:pt x="41" y="169"/>
                    <a:pt x="35" y="17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20"/>
                  </a:cubicBezTo>
                  <a:cubicBezTo>
                    <a:pt x="131" y="120"/>
                    <a:pt x="131" y="120"/>
                    <a:pt x="130" y="120"/>
                  </a:cubicBezTo>
                  <a:cubicBezTo>
                    <a:pt x="130" y="121"/>
                    <a:pt x="86" y="148"/>
                    <a:pt x="61" y="164"/>
                  </a:cubicBezTo>
                  <a:cubicBezTo>
                    <a:pt x="68" y="160"/>
                    <a:pt x="76" y="155"/>
                    <a:pt x="84" y="151"/>
                  </a:cubicBezTo>
                  <a:cubicBezTo>
                    <a:pt x="95" y="144"/>
                    <a:pt x="106" y="138"/>
                    <a:pt x="114" y="134"/>
                  </a:cubicBezTo>
                  <a:cubicBezTo>
                    <a:pt x="118" y="131"/>
                    <a:pt x="121" y="130"/>
                    <a:pt x="123" y="128"/>
                  </a:cubicBezTo>
                  <a:cubicBezTo>
                    <a:pt x="125" y="127"/>
                    <a:pt x="126" y="127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6"/>
                    <a:pt x="128" y="127"/>
                    <a:pt x="128" y="12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51" y="183"/>
                    <a:pt x="69" y="172"/>
                    <a:pt x="85" y="163"/>
                  </a:cubicBezTo>
                  <a:cubicBezTo>
                    <a:pt x="97" y="156"/>
                    <a:pt x="109" y="149"/>
                    <a:pt x="118" y="144"/>
                  </a:cubicBezTo>
                  <a:cubicBezTo>
                    <a:pt x="127" y="139"/>
                    <a:pt x="130" y="137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6"/>
                    <a:pt x="133" y="136"/>
                    <a:pt x="133" y="137"/>
                  </a:cubicBezTo>
                  <a:cubicBezTo>
                    <a:pt x="113" y="150"/>
                    <a:pt x="79" y="172"/>
                    <a:pt x="62" y="183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0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52"/>
                    <a:pt x="117" y="153"/>
                    <a:pt x="115" y="154"/>
                  </a:cubicBezTo>
                  <a:cubicBezTo>
                    <a:pt x="112" y="156"/>
                    <a:pt x="109" y="158"/>
                    <a:pt x="105" y="161"/>
                  </a:cubicBezTo>
                  <a:cubicBezTo>
                    <a:pt x="96" y="167"/>
                    <a:pt x="85" y="175"/>
                    <a:pt x="73" y="183"/>
                  </a:cubicBezTo>
                  <a:cubicBezTo>
                    <a:pt x="60" y="192"/>
                    <a:pt x="47" y="201"/>
                    <a:pt x="38" y="207"/>
                  </a:cubicBezTo>
                  <a:cubicBezTo>
                    <a:pt x="106" y="168"/>
                    <a:pt x="117" y="161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1" y="160"/>
                    <a:pt x="121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1"/>
                    <a:pt x="120" y="161"/>
                  </a:cubicBezTo>
                  <a:cubicBezTo>
                    <a:pt x="119" y="161"/>
                    <a:pt x="116" y="164"/>
                    <a:pt x="109" y="170"/>
                  </a:cubicBezTo>
                  <a:cubicBezTo>
                    <a:pt x="102" y="176"/>
                    <a:pt x="92" y="184"/>
                    <a:pt x="83" y="192"/>
                  </a:cubicBezTo>
                  <a:cubicBezTo>
                    <a:pt x="69" y="203"/>
                    <a:pt x="56" y="214"/>
                    <a:pt x="49" y="219"/>
                  </a:cubicBezTo>
                  <a:cubicBezTo>
                    <a:pt x="105" y="187"/>
                    <a:pt x="115" y="181"/>
                    <a:pt x="117" y="18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8" y="180"/>
                    <a:pt x="118" y="181"/>
                    <a:pt x="118" y="181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114" y="191"/>
                    <a:pt x="125" y="185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8" y="183"/>
                    <a:pt x="128" y="183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40" y="255"/>
                    <a:pt x="40" y="255"/>
                    <a:pt x="40" y="255"/>
                  </a:cubicBezTo>
                  <a:cubicBezTo>
                    <a:pt x="53" y="247"/>
                    <a:pt x="88" y="227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09" y="215"/>
                  </a:cubicBezTo>
                  <a:cubicBezTo>
                    <a:pt x="109" y="215"/>
                    <a:pt x="109" y="215"/>
                    <a:pt x="110" y="215"/>
                  </a:cubicBezTo>
                  <a:cubicBezTo>
                    <a:pt x="110" y="215"/>
                    <a:pt x="110" y="215"/>
                    <a:pt x="109" y="215"/>
                  </a:cubicBezTo>
                  <a:cubicBezTo>
                    <a:pt x="105" y="218"/>
                    <a:pt x="99" y="222"/>
                    <a:pt x="93" y="225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3" y="214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1" y="216"/>
                    <a:pt x="104" y="222"/>
                    <a:pt x="72" y="245"/>
                  </a:cubicBezTo>
                  <a:cubicBezTo>
                    <a:pt x="59" y="254"/>
                    <a:pt x="46" y="264"/>
                    <a:pt x="38" y="269"/>
                  </a:cubicBezTo>
                  <a:cubicBezTo>
                    <a:pt x="41" y="268"/>
                    <a:pt x="44" y="266"/>
                    <a:pt x="48" y="263"/>
                  </a:cubicBezTo>
                  <a:cubicBezTo>
                    <a:pt x="116" y="224"/>
                    <a:pt x="133" y="214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36" y="212"/>
                    <a:pt x="137" y="212"/>
                    <a:pt x="137" y="212"/>
                  </a:cubicBezTo>
                  <a:cubicBezTo>
                    <a:pt x="137" y="212"/>
                    <a:pt x="137" y="212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7" y="213"/>
                    <a:pt x="132" y="216"/>
                    <a:pt x="125" y="220"/>
                  </a:cubicBezTo>
                  <a:cubicBezTo>
                    <a:pt x="125" y="220"/>
                    <a:pt x="125" y="220"/>
                    <a:pt x="125" y="220"/>
                  </a:cubicBezTo>
                  <a:cubicBezTo>
                    <a:pt x="74" y="252"/>
                    <a:pt x="74" y="252"/>
                    <a:pt x="74" y="252"/>
                  </a:cubicBezTo>
                  <a:cubicBezTo>
                    <a:pt x="83" y="247"/>
                    <a:pt x="93" y="241"/>
                    <a:pt x="102" y="236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5" y="217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6" y="216"/>
                    <a:pt x="136" y="216"/>
                    <a:pt x="136" y="216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37" y="216"/>
                    <a:pt x="137" y="217"/>
                    <a:pt x="137" y="217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6" y="217"/>
                    <a:pt x="136" y="217"/>
                  </a:cubicBezTo>
                  <a:cubicBezTo>
                    <a:pt x="135" y="218"/>
                    <a:pt x="134" y="218"/>
                    <a:pt x="132" y="220"/>
                  </a:cubicBezTo>
                  <a:cubicBezTo>
                    <a:pt x="129" y="221"/>
                    <a:pt x="125" y="224"/>
                    <a:pt x="120" y="227"/>
                  </a:cubicBezTo>
                  <a:cubicBezTo>
                    <a:pt x="119" y="227"/>
                    <a:pt x="117" y="228"/>
                    <a:pt x="116" y="229"/>
                  </a:cubicBezTo>
                  <a:cubicBezTo>
                    <a:pt x="116" y="230"/>
                    <a:pt x="116" y="230"/>
                    <a:pt x="108" y="236"/>
                  </a:cubicBezTo>
                  <a:cubicBezTo>
                    <a:pt x="103" y="241"/>
                    <a:pt x="96" y="246"/>
                    <a:pt x="89" y="252"/>
                  </a:cubicBezTo>
                  <a:cubicBezTo>
                    <a:pt x="71" y="267"/>
                    <a:pt x="48" y="287"/>
                    <a:pt x="40" y="294"/>
                  </a:cubicBezTo>
                  <a:cubicBezTo>
                    <a:pt x="45" y="291"/>
                    <a:pt x="55" y="285"/>
                    <a:pt x="66" y="278"/>
                  </a:cubicBezTo>
                  <a:cubicBezTo>
                    <a:pt x="127" y="243"/>
                    <a:pt x="133" y="239"/>
                    <a:pt x="134" y="239"/>
                  </a:cubicBezTo>
                  <a:cubicBezTo>
                    <a:pt x="134" y="239"/>
                    <a:pt x="134" y="240"/>
                    <a:pt x="134" y="240"/>
                  </a:cubicBezTo>
                  <a:cubicBezTo>
                    <a:pt x="134" y="240"/>
                    <a:pt x="134" y="240"/>
                    <a:pt x="124" y="248"/>
                  </a:cubicBezTo>
                  <a:cubicBezTo>
                    <a:pt x="118" y="253"/>
                    <a:pt x="110" y="259"/>
                    <a:pt x="101" y="266"/>
                  </a:cubicBezTo>
                  <a:cubicBezTo>
                    <a:pt x="82" y="280"/>
                    <a:pt x="60" y="297"/>
                    <a:pt x="52" y="304"/>
                  </a:cubicBezTo>
                  <a:cubicBezTo>
                    <a:pt x="65" y="297"/>
                    <a:pt x="111" y="270"/>
                    <a:pt x="136" y="255"/>
                  </a:cubicBezTo>
                  <a:cubicBezTo>
                    <a:pt x="136" y="255"/>
                    <a:pt x="136" y="255"/>
                    <a:pt x="136" y="255"/>
                  </a:cubicBezTo>
                  <a:cubicBezTo>
                    <a:pt x="136" y="255"/>
                    <a:pt x="136" y="255"/>
                    <a:pt x="137" y="255"/>
                  </a:cubicBezTo>
                  <a:cubicBezTo>
                    <a:pt x="137" y="256"/>
                    <a:pt x="137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5" y="257"/>
                    <a:pt x="131" y="260"/>
                    <a:pt x="120" y="267"/>
                  </a:cubicBezTo>
                  <a:cubicBezTo>
                    <a:pt x="110" y="273"/>
                    <a:pt x="97" y="282"/>
                    <a:pt x="84" y="290"/>
                  </a:cubicBezTo>
                  <a:cubicBezTo>
                    <a:pt x="72" y="298"/>
                    <a:pt x="59" y="306"/>
                    <a:pt x="50" y="312"/>
                  </a:cubicBezTo>
                  <a:cubicBezTo>
                    <a:pt x="106" y="279"/>
                    <a:pt x="118" y="273"/>
                    <a:pt x="120" y="272"/>
                  </a:cubicBezTo>
                  <a:cubicBezTo>
                    <a:pt x="120" y="272"/>
                    <a:pt x="120" y="272"/>
                    <a:pt x="120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0" y="273"/>
                    <a:pt x="119" y="273"/>
                    <a:pt x="117" y="275"/>
                  </a:cubicBezTo>
                  <a:cubicBezTo>
                    <a:pt x="115" y="276"/>
                    <a:pt x="111" y="278"/>
                    <a:pt x="107" y="281"/>
                  </a:cubicBezTo>
                  <a:cubicBezTo>
                    <a:pt x="100" y="285"/>
                    <a:pt x="90" y="291"/>
                    <a:pt x="81" y="297"/>
                  </a:cubicBezTo>
                  <a:cubicBezTo>
                    <a:pt x="97" y="287"/>
                    <a:pt x="115" y="277"/>
                    <a:pt x="128" y="269"/>
                  </a:cubicBezTo>
                  <a:cubicBezTo>
                    <a:pt x="128" y="269"/>
                    <a:pt x="129" y="269"/>
                    <a:pt x="129" y="269"/>
                  </a:cubicBezTo>
                  <a:cubicBezTo>
                    <a:pt x="129" y="269"/>
                    <a:pt x="129" y="270"/>
                    <a:pt x="129" y="270"/>
                  </a:cubicBezTo>
                  <a:cubicBezTo>
                    <a:pt x="102" y="292"/>
                    <a:pt x="53" y="330"/>
                    <a:pt x="41" y="34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8" y="291"/>
                    <a:pt x="128" y="291"/>
                  </a:cubicBezTo>
                  <a:cubicBezTo>
                    <a:pt x="128" y="291"/>
                    <a:pt x="129" y="291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26" y="293"/>
                    <a:pt x="123" y="295"/>
                    <a:pt x="114" y="301"/>
                  </a:cubicBezTo>
                  <a:cubicBezTo>
                    <a:pt x="105" y="307"/>
                    <a:pt x="93" y="315"/>
                    <a:pt x="82" y="323"/>
                  </a:cubicBezTo>
                  <a:cubicBezTo>
                    <a:pt x="68" y="332"/>
                    <a:pt x="53" y="341"/>
                    <a:pt x="45" y="347"/>
                  </a:cubicBezTo>
                  <a:cubicBezTo>
                    <a:pt x="60" y="338"/>
                    <a:pt x="92" y="320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11" y="310"/>
                    <a:pt x="111" y="310"/>
                    <a:pt x="111" y="310"/>
                  </a:cubicBezTo>
                  <a:cubicBezTo>
                    <a:pt x="109" y="311"/>
                    <a:pt x="102" y="317"/>
                    <a:pt x="70" y="339"/>
                  </a:cubicBezTo>
                  <a:cubicBezTo>
                    <a:pt x="59" y="347"/>
                    <a:pt x="46" y="355"/>
                    <a:pt x="39" y="361"/>
                  </a:cubicBezTo>
                  <a:cubicBezTo>
                    <a:pt x="110" y="319"/>
                    <a:pt x="110" y="319"/>
                    <a:pt x="111" y="319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0" y="320"/>
                    <a:pt x="110" y="320"/>
                    <a:pt x="110" y="320"/>
                  </a:cubicBezTo>
                  <a:cubicBezTo>
                    <a:pt x="111" y="320"/>
                    <a:pt x="111" y="320"/>
                    <a:pt x="111" y="320"/>
                  </a:cubicBezTo>
                  <a:cubicBezTo>
                    <a:pt x="109" y="321"/>
                    <a:pt x="30" y="367"/>
                    <a:pt x="29" y="367"/>
                  </a:cubicBezTo>
                  <a:cubicBezTo>
                    <a:pt x="29" y="367"/>
                    <a:pt x="29" y="367"/>
                    <a:pt x="29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40886" t="7385" r="27768" b="10142"/>
          <a:stretch>
            <a:fillRect/>
          </a:stretch>
        </p:blipFill>
        <p:spPr>
          <a:xfrm>
            <a:off x="5248325" y="4838721"/>
            <a:ext cx="1412240" cy="1473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909" t="8184" r="27558" b="12755"/>
          <a:stretch>
            <a:fillRect/>
          </a:stretch>
        </p:blipFill>
        <p:spPr>
          <a:xfrm>
            <a:off x="6969779" y="4819964"/>
            <a:ext cx="1645920" cy="1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sz="5500">
                <a:latin typeface="Source Han Sans TC"/>
              </a:rPr>
              <a:t>按一下以編輯母片標題樣式</a:t>
            </a:r>
            <a:endParaRPr lang="zh-TW" altLang="zh-TW" sz="5500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>
                <a:latin typeface="Source Han Sans TC"/>
              </a:rPr>
              <a:t>按一下以編輯母片文字樣式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46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4468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z="2200">
                <a:latin typeface="Source Han Sans TC"/>
              </a:rPr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en-US" sz="25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500">
                <a:latin typeface="Source Han Sans TC"/>
              </a:rPr>
              <a:t>第二層</a:t>
            </a:r>
          </a:p>
          <a:p>
            <a:pPr lvl="2"/>
            <a:r>
              <a:rPr lang="zh-TW" altLang="en-US" sz="2500">
                <a:latin typeface="Source Han Sans TC"/>
              </a:rPr>
              <a:t>第三層</a:t>
            </a:r>
          </a:p>
          <a:p>
            <a:pPr lvl="3"/>
            <a:r>
              <a:rPr lang="zh-TW" altLang="en-US" sz="2500">
                <a:latin typeface="Source Han Sans TC"/>
              </a:rPr>
              <a:t>第四層</a:t>
            </a:r>
          </a:p>
          <a:p>
            <a:pPr lvl="4"/>
            <a:r>
              <a:rPr lang="zh-TW" altLang="en-US" sz="25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33582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35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02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z="2900">
                <a:latin typeface="Source Han Sans TC"/>
              </a:rPr>
              <a:t>按一下以編輯母片文字樣式</a:t>
            </a:r>
          </a:p>
          <a:p>
            <a:pPr lvl="1"/>
            <a:r>
              <a:rPr lang="zh-TW" altLang="en-US" sz="2900">
                <a:latin typeface="Source Han Sans TC"/>
              </a:rPr>
              <a:t>第二層</a:t>
            </a:r>
          </a:p>
          <a:p>
            <a:pPr lvl="2"/>
            <a:r>
              <a:rPr lang="zh-TW" altLang="en-US" sz="2900">
                <a:latin typeface="Source Han Sans TC"/>
              </a:rPr>
              <a:t>第三層</a:t>
            </a:r>
          </a:p>
          <a:p>
            <a:pPr lvl="3"/>
            <a:r>
              <a:rPr lang="zh-TW" altLang="en-US" sz="2900">
                <a:latin typeface="Source Han Sans TC"/>
              </a:rPr>
              <a:t>第四層</a:t>
            </a:r>
          </a:p>
          <a:p>
            <a:pPr lvl="4"/>
            <a:r>
              <a:rPr lang="zh-TW" altLang="en-US" sz="2900">
                <a:latin typeface="Source Han Sans TC"/>
              </a:rPr>
              <a:t>第五層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11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>
                <a:latin typeface="Source Han Sans TC"/>
              </a:rPr>
              <a:t>按一下以編輯母片標題樣式</a:t>
            </a:r>
            <a:endParaRPr lang="zh-TW" altLang="zh-TW">
              <a:latin typeface="Source Han Sans TC"/>
              <a:ea typeface="Source Han Sans TC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z="1400">
                <a:latin typeface="Source Han Sans TC"/>
              </a:rPr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72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3">
              <a:lumMod val="20000"/>
              <a:lumOff val="80000"/>
            </a:schemeClr>
          </a:fgClr>
          <a:bgClr>
            <a:srgbClr val="EFE4D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67FC-D832-44A1-9EFE-DA55F2070A09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51D4-1F96-497A-B525-5EA7415D2C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6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3.png"/><Relationship Id="rId12" Type="http://schemas.openxmlformats.org/officeDocument/2006/relationships/image" Target="../media/image34.png"/><Relationship Id="rId17" Type="http://schemas.openxmlformats.org/officeDocument/2006/relationships/image" Target="../media/image42.pn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7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gi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11" Type="http://schemas.openxmlformats.org/officeDocument/2006/relationships/image" Target="../media/image37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6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F773F0-12F8-4A2C-9875-4889B347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41" y="0"/>
            <a:ext cx="6852280" cy="6852280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280147" y="1876791"/>
            <a:ext cx="10778067" cy="30986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TW" sz="5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TC"/>
                <a:ea typeface="Source Han Sans TC"/>
              </a:rPr>
              <a:t>Predictive Velocity Obstacle Method for Mobile Robot Motion Planning Among Dynamic Obstacles with Unknown Intentions</a:t>
            </a:r>
            <a:endParaRPr lang="zh-CN" altLang="en-US" sz="5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5669181" y="4202585"/>
            <a:ext cx="6083431" cy="335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000">
                <a:blipFill>
                  <a:blip r:embed="rId4"/>
                  <a:stretch>
                    <a:fillRect/>
                  </a:stretch>
                </a:blipFill>
              </a:defRPr>
            </a:lvl1pPr>
          </a:lstStyle>
          <a:p>
            <a:pPr algn="r"/>
            <a:endParaRPr lang="zh-TW" altLang="en-US" sz="3200" dirty="0">
              <a:solidFill>
                <a:srgbClr val="5F7797"/>
              </a:solidFill>
              <a:latin typeface="Source Han Sans TC"/>
              <a:ea typeface="Source Han Sans T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12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10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Expand VO method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/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B24F45"/>
                    </a:solidFill>
                  </a:rPr>
                  <a:t>Design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blipFill>
                <a:blip r:embed="rId2"/>
                <a:stretch>
                  <a:fillRect l="-178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AC1F72E9-D442-45AA-BCBC-E1BBA1E1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23" y="1947250"/>
            <a:ext cx="3438525" cy="352425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75F21519-AF87-4DAE-88E5-48EE1AFF4148}"/>
              </a:ext>
            </a:extLst>
          </p:cNvPr>
          <p:cNvGrpSpPr/>
          <p:nvPr/>
        </p:nvGrpSpPr>
        <p:grpSpPr>
          <a:xfrm>
            <a:off x="545447" y="4178960"/>
            <a:ext cx="4136618" cy="1663569"/>
            <a:chOff x="1502165" y="4246694"/>
            <a:chExt cx="4136618" cy="1663569"/>
          </a:xfrm>
        </p:grpSpPr>
        <p:sp>
          <p:nvSpPr>
            <p:cNvPr id="40" name="矩形: 剪去單一角落 39">
              <a:extLst>
                <a:ext uri="{FF2B5EF4-FFF2-40B4-BE49-F238E27FC236}">
                  <a16:creationId xmlns:a16="http://schemas.microsoft.com/office/drawing/2014/main" id="{350BC142-D81E-4941-AAF9-B2E210823148}"/>
                </a:ext>
              </a:extLst>
            </p:cNvPr>
            <p:cNvSpPr/>
            <p:nvPr/>
          </p:nvSpPr>
          <p:spPr>
            <a:xfrm>
              <a:off x="1502165" y="4599119"/>
              <a:ext cx="4136618" cy="1311144"/>
            </a:xfrm>
            <a:prstGeom prst="snip1Rect">
              <a:avLst>
                <a:gd name="adj" fmla="val 31619"/>
              </a:avLst>
            </a:prstGeom>
            <a:solidFill>
              <a:srgbClr val="CCCCFF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44C2F6-3E6E-417C-9361-77D04D4699C0}"/>
                </a:ext>
              </a:extLst>
            </p:cNvPr>
            <p:cNvSpPr/>
            <p:nvPr/>
          </p:nvSpPr>
          <p:spPr>
            <a:xfrm>
              <a:off x="1502165" y="4246694"/>
              <a:ext cx="3438524" cy="352425"/>
            </a:xfrm>
            <a:prstGeom prst="rect">
              <a:avLst/>
            </a:prstGeom>
            <a:solidFill>
              <a:srgbClr val="9933FF"/>
            </a:solidFill>
            <a:ln>
              <a:solidFill>
                <a:srgbClr val="66006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Change amount of velocities</a:t>
              </a:r>
            </a:p>
          </p:txBody>
        </p:sp>
      </p:grp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AD5587AE-F554-45F9-AB88-0E428C425634}"/>
              </a:ext>
            </a:extLst>
          </p:cNvPr>
          <p:cNvSpPr/>
          <p:nvPr/>
        </p:nvSpPr>
        <p:spPr>
          <a:xfrm>
            <a:off x="330283" y="3042258"/>
            <a:ext cx="125597" cy="2320381"/>
          </a:xfrm>
          <a:prstGeom prst="leftBrace">
            <a:avLst>
              <a:gd name="adj1" fmla="val 107689"/>
              <a:gd name="adj2" fmla="val 5000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982DC50-0DB4-4307-909A-27ABBBB192A3}"/>
              </a:ext>
            </a:extLst>
          </p:cNvPr>
          <p:cNvGrpSpPr/>
          <p:nvPr/>
        </p:nvGrpSpPr>
        <p:grpSpPr>
          <a:xfrm>
            <a:off x="557924" y="2389844"/>
            <a:ext cx="6300339" cy="1738185"/>
            <a:chOff x="1565442" y="2563451"/>
            <a:chExt cx="6300339" cy="1738185"/>
          </a:xfrm>
        </p:grpSpPr>
        <p:sp>
          <p:nvSpPr>
            <p:cNvPr id="15" name="矩形: 剪去單一角落 14">
              <a:extLst>
                <a:ext uri="{FF2B5EF4-FFF2-40B4-BE49-F238E27FC236}">
                  <a16:creationId xmlns:a16="http://schemas.microsoft.com/office/drawing/2014/main" id="{65CCF56E-E2A5-493E-A7AB-06680F3E50F6}"/>
                </a:ext>
              </a:extLst>
            </p:cNvPr>
            <p:cNvSpPr/>
            <p:nvPr/>
          </p:nvSpPr>
          <p:spPr>
            <a:xfrm>
              <a:off x="1565442" y="2915876"/>
              <a:ext cx="6300339" cy="1385760"/>
            </a:xfrm>
            <a:prstGeom prst="snip1Rect">
              <a:avLst>
                <a:gd name="adj" fmla="val 3006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A3F8E26-9843-48DD-804D-50229D10BA1D}"/>
                </a:ext>
              </a:extLst>
            </p:cNvPr>
            <p:cNvSpPr/>
            <p:nvPr/>
          </p:nvSpPr>
          <p:spPr>
            <a:xfrm>
              <a:off x="1565443" y="2563451"/>
              <a:ext cx="2786424" cy="352425"/>
            </a:xfrm>
            <a:prstGeom prst="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Way point distances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1467A93F-EF59-466C-8BEF-6A3D5F8F96E1}"/>
              </a:ext>
            </a:extLst>
          </p:cNvPr>
          <p:cNvGrpSpPr/>
          <p:nvPr/>
        </p:nvGrpSpPr>
        <p:grpSpPr>
          <a:xfrm>
            <a:off x="9799563" y="2299675"/>
            <a:ext cx="2047322" cy="2772063"/>
            <a:chOff x="3636649" y="2077464"/>
            <a:chExt cx="2217717" cy="3138262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EA27DB26-0849-4BE9-AB90-2A753781F2BE}"/>
                </a:ext>
              </a:extLst>
            </p:cNvPr>
            <p:cNvGrpSpPr/>
            <p:nvPr/>
          </p:nvGrpSpPr>
          <p:grpSpPr>
            <a:xfrm>
              <a:off x="3764826" y="2918146"/>
              <a:ext cx="1908949" cy="2041609"/>
              <a:chOff x="3091521" y="3728818"/>
              <a:chExt cx="1908949" cy="2041609"/>
            </a:xfrm>
          </p:grpSpPr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8AA7201E-0FD9-4084-9B57-5B93725DE49C}"/>
                  </a:ext>
                </a:extLst>
              </p:cNvPr>
              <p:cNvCxnSpPr/>
              <p:nvPr/>
            </p:nvCxnSpPr>
            <p:spPr>
              <a:xfrm flipH="1" flipV="1">
                <a:off x="3435024" y="4280228"/>
                <a:ext cx="921225" cy="1045782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4CA1361B-0197-4F16-AA03-C3448D430D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83525" y="3973899"/>
                <a:ext cx="372724" cy="1361556"/>
              </a:xfrm>
              <a:prstGeom prst="straightConnector1">
                <a:avLst/>
              </a:prstGeom>
              <a:ln w="38100">
                <a:solidFill>
                  <a:srgbClr val="F26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AC733C8F-5DE8-4F35-89C5-96D5C1DE37C7}"/>
                  </a:ext>
                </a:extLst>
              </p:cNvPr>
              <p:cNvCxnSpPr/>
              <p:nvPr/>
            </p:nvCxnSpPr>
            <p:spPr>
              <a:xfrm flipV="1">
                <a:off x="3435024" y="3973899"/>
                <a:ext cx="548501" cy="306329"/>
              </a:xfrm>
              <a:prstGeom prst="line">
                <a:avLst/>
              </a:prstGeom>
              <a:ln w="19050">
                <a:solidFill>
                  <a:srgbClr val="0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498D73F6-D90D-4A5D-AB32-37795B523DF2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45848DD7-50BE-4918-8502-35C2737AEB7F}"/>
                      </a:ext>
                    </a:extLst>
                  </p:cNvPr>
                  <p:cNvSpPr txBox="1"/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34598806-FE36-43BE-B94B-881A04ACE294}"/>
                      </a:ext>
                    </a:extLst>
                  </p:cNvPr>
                  <p:cNvSpPr txBox="1"/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41" r="-32353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A4297DE0-32C6-4976-AFFD-4ADE14650509}"/>
                  </a:ext>
                </a:extLst>
              </p:cNvPr>
              <p:cNvSpPr/>
              <p:nvPr/>
            </p:nvSpPr>
            <p:spPr>
              <a:xfrm>
                <a:off x="3161728" y="5384479"/>
                <a:ext cx="1838742" cy="385948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rgbClr val="0070C0"/>
                    </a:solidFill>
                  </a:rPr>
                  <a:t>Velocity space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7580AADC-F491-4F39-BB02-AA20ED20C793}"/>
                </a:ext>
              </a:extLst>
            </p:cNvPr>
            <p:cNvSpPr/>
            <p:nvPr/>
          </p:nvSpPr>
          <p:spPr>
            <a:xfrm>
              <a:off x="3681586" y="2808793"/>
              <a:ext cx="2127843" cy="2406933"/>
            </a:xfrm>
            <a:prstGeom prst="roundRect">
              <a:avLst/>
            </a:prstGeom>
            <a:noFill/>
            <a:ln w="57150">
              <a:solidFill>
                <a:srgbClr val="66006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: 剪去對角角落 46">
              <a:extLst>
                <a:ext uri="{FF2B5EF4-FFF2-40B4-BE49-F238E27FC236}">
                  <a16:creationId xmlns:a16="http://schemas.microsoft.com/office/drawing/2014/main" id="{C1F5C0C0-3BB4-4690-AABC-142266C9A10E}"/>
                </a:ext>
              </a:extLst>
            </p:cNvPr>
            <p:cNvSpPr/>
            <p:nvPr/>
          </p:nvSpPr>
          <p:spPr>
            <a:xfrm>
              <a:off x="3636649" y="2077464"/>
              <a:ext cx="2217717" cy="698686"/>
            </a:xfrm>
            <a:prstGeom prst="snip2DiagRect">
              <a:avLst>
                <a:gd name="adj1" fmla="val 21979"/>
                <a:gd name="adj2" fmla="val 22162"/>
              </a:avLst>
            </a:prstGeom>
            <a:solidFill>
              <a:srgbClr val="CCCCFF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rgbClr val="660066"/>
                  </a:solidFill>
                </a:rPr>
                <a:t>Change amount of velocity</a:t>
              </a:r>
              <a:endParaRPr lang="zh-TW" altLang="en-US" b="1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6A924A3-5C18-4445-B63C-4B034E39012E}"/>
              </a:ext>
            </a:extLst>
          </p:cNvPr>
          <p:cNvGrpSpPr/>
          <p:nvPr/>
        </p:nvGrpSpPr>
        <p:grpSpPr>
          <a:xfrm>
            <a:off x="7396337" y="1238866"/>
            <a:ext cx="2508747" cy="4380267"/>
            <a:chOff x="838200" y="1287202"/>
            <a:chExt cx="2508747" cy="438026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EFB36EBB-6D9F-45C4-BC23-DBC7BEF2980A}"/>
                </a:ext>
              </a:extLst>
            </p:cNvPr>
            <p:cNvGrpSpPr/>
            <p:nvPr/>
          </p:nvGrpSpPr>
          <p:grpSpPr>
            <a:xfrm>
              <a:off x="916391" y="2111343"/>
              <a:ext cx="2430556" cy="3487394"/>
              <a:chOff x="948045" y="1997044"/>
              <a:chExt cx="2430556" cy="3487394"/>
            </a:xfrm>
          </p:grpSpPr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647F86EA-BBA2-4A4B-B0EC-23C7CC959B9F}"/>
                  </a:ext>
                </a:extLst>
              </p:cNvPr>
              <p:cNvGrpSpPr/>
              <p:nvPr/>
            </p:nvGrpSpPr>
            <p:grpSpPr>
              <a:xfrm>
                <a:off x="948045" y="2997087"/>
                <a:ext cx="792000" cy="2487351"/>
                <a:chOff x="2915450" y="3132499"/>
                <a:chExt cx="792000" cy="2487351"/>
              </a:xfrm>
            </p:grpSpPr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7C251383-CF40-4D1D-9D7C-4DD8BA6E42F4}"/>
                    </a:ext>
                  </a:extLst>
                </p:cNvPr>
                <p:cNvSpPr/>
                <p:nvPr/>
              </p:nvSpPr>
              <p:spPr>
                <a:xfrm>
                  <a:off x="2915450" y="4827850"/>
                  <a:ext cx="792000" cy="7920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C0FF024B-7631-4408-83ED-7B6379118FC8}"/>
                    </a:ext>
                  </a:extLst>
                </p:cNvPr>
                <p:cNvCxnSpPr/>
                <p:nvPr/>
              </p:nvCxnSpPr>
              <p:spPr>
                <a:xfrm>
                  <a:off x="3311450" y="3132499"/>
                  <a:ext cx="0" cy="2091351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D370FB1B-3F0D-446F-8CF4-631E4F4F08FC}"/>
                    </a:ext>
                  </a:extLst>
                </p:cNvPr>
                <p:cNvSpPr/>
                <p:nvPr/>
              </p:nvSpPr>
              <p:spPr>
                <a:xfrm>
                  <a:off x="3257450" y="4798337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橢圓 89">
                  <a:extLst>
                    <a:ext uri="{FF2B5EF4-FFF2-40B4-BE49-F238E27FC236}">
                      <a16:creationId xmlns:a16="http://schemas.microsoft.com/office/drawing/2014/main" id="{1219C60D-E19F-4E8B-BA7D-F9093A61CC5A}"/>
                    </a:ext>
                  </a:extLst>
                </p:cNvPr>
                <p:cNvSpPr/>
                <p:nvPr/>
              </p:nvSpPr>
              <p:spPr>
                <a:xfrm>
                  <a:off x="3257450" y="4399824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橢圓 90">
                  <a:extLst>
                    <a:ext uri="{FF2B5EF4-FFF2-40B4-BE49-F238E27FC236}">
                      <a16:creationId xmlns:a16="http://schemas.microsoft.com/office/drawing/2014/main" id="{32D9BA68-2E30-400A-AF18-59564F17C5C1}"/>
                    </a:ext>
                  </a:extLst>
                </p:cNvPr>
                <p:cNvSpPr/>
                <p:nvPr/>
              </p:nvSpPr>
              <p:spPr>
                <a:xfrm>
                  <a:off x="3257450" y="4001311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橢圓 91">
                  <a:extLst>
                    <a:ext uri="{FF2B5EF4-FFF2-40B4-BE49-F238E27FC236}">
                      <a16:creationId xmlns:a16="http://schemas.microsoft.com/office/drawing/2014/main" id="{92378993-94B4-414F-8928-C979DFD2EEBF}"/>
                    </a:ext>
                  </a:extLst>
                </p:cNvPr>
                <p:cNvSpPr/>
                <p:nvPr/>
              </p:nvSpPr>
              <p:spPr>
                <a:xfrm>
                  <a:off x="3257450" y="3629798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3" name="橢圓 92">
                  <a:extLst>
                    <a:ext uri="{FF2B5EF4-FFF2-40B4-BE49-F238E27FC236}">
                      <a16:creationId xmlns:a16="http://schemas.microsoft.com/office/drawing/2014/main" id="{D0C8DC94-6F22-4784-8A9F-395A11986317}"/>
                    </a:ext>
                  </a:extLst>
                </p:cNvPr>
                <p:cNvSpPr/>
                <p:nvPr/>
              </p:nvSpPr>
              <p:spPr>
                <a:xfrm>
                  <a:off x="3257450" y="3258285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162002C4-6C86-4B6A-B858-855465EECF90}"/>
                    </a:ext>
                  </a:extLst>
                </p:cNvPr>
                <p:cNvSpPr/>
                <p:nvPr/>
              </p:nvSpPr>
              <p:spPr>
                <a:xfrm>
                  <a:off x="3257450" y="5155093"/>
                  <a:ext cx="108000" cy="108000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1C664EC-5E66-4285-AFE0-65F2CD5623A4}"/>
                  </a:ext>
                </a:extLst>
              </p:cNvPr>
              <p:cNvCxnSpPr>
                <a:cxnSpLocks/>
                <a:stCxn id="93" idx="6"/>
              </p:cNvCxnSpPr>
              <p:nvPr/>
            </p:nvCxnSpPr>
            <p:spPr>
              <a:xfrm flipV="1">
                <a:off x="1398045" y="2430822"/>
                <a:ext cx="1330707" cy="746051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F46E6FAD-CDF4-4337-8B44-D23B1F0BADEE}"/>
                  </a:ext>
                </a:extLst>
              </p:cNvPr>
              <p:cNvCxnSpPr>
                <a:cxnSpLocks/>
                <a:stCxn id="92" idx="7"/>
              </p:cNvCxnSpPr>
              <p:nvPr/>
            </p:nvCxnSpPr>
            <p:spPr>
              <a:xfrm flipV="1">
                <a:off x="1382229" y="2430822"/>
                <a:ext cx="1346522" cy="1079380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26C25DB8-033C-4162-B023-B2315F5EE357}"/>
                  </a:ext>
                </a:extLst>
              </p:cNvPr>
              <p:cNvCxnSpPr>
                <a:cxnSpLocks/>
                <a:stCxn id="91" idx="7"/>
              </p:cNvCxnSpPr>
              <p:nvPr/>
            </p:nvCxnSpPr>
            <p:spPr>
              <a:xfrm flipV="1">
                <a:off x="1382229" y="2430823"/>
                <a:ext cx="1346521" cy="1450892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8B70EC22-2DFD-4C93-96F7-1176BC290133}"/>
                  </a:ext>
                </a:extLst>
              </p:cNvPr>
              <p:cNvCxnSpPr>
                <a:cxnSpLocks/>
                <a:stCxn id="83" idx="7"/>
              </p:cNvCxnSpPr>
              <p:nvPr/>
            </p:nvCxnSpPr>
            <p:spPr>
              <a:xfrm flipV="1">
                <a:off x="1382229" y="2430822"/>
                <a:ext cx="1346520" cy="2247919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75048356-5762-4AEA-BEC6-2F749F151361}"/>
                  </a:ext>
                </a:extLst>
              </p:cNvPr>
              <p:cNvCxnSpPr>
                <a:cxnSpLocks/>
                <a:stCxn id="90" idx="7"/>
              </p:cNvCxnSpPr>
              <p:nvPr/>
            </p:nvCxnSpPr>
            <p:spPr>
              <a:xfrm flipV="1">
                <a:off x="1382229" y="2430822"/>
                <a:ext cx="1346519" cy="1849406"/>
              </a:xfrm>
              <a:prstGeom prst="line">
                <a:avLst/>
              </a:prstGeom>
              <a:ln w="12700">
                <a:solidFill>
                  <a:srgbClr val="6633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箭號: 向下 64">
                <a:extLst>
                  <a:ext uri="{FF2B5EF4-FFF2-40B4-BE49-F238E27FC236}">
                    <a16:creationId xmlns:a16="http://schemas.microsoft.com/office/drawing/2014/main" id="{FF3314D3-7A9A-4DC3-9BB2-29336C354C19}"/>
                  </a:ext>
                </a:extLst>
              </p:cNvPr>
              <p:cNvSpPr/>
              <p:nvPr/>
            </p:nvSpPr>
            <p:spPr>
              <a:xfrm>
                <a:off x="2621431" y="2179281"/>
                <a:ext cx="226336" cy="237844"/>
              </a:xfrm>
              <a:prstGeom prst="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35203160-D35C-441B-90D3-D883C0C1DBB1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373" y="1997044"/>
                    <a:ext cx="21142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>
                        <a:solidFill>
                          <a:schemeClr val="accent3">
                            <a:lumMod val="50000"/>
                          </a:schemeClr>
                        </a:solidFill>
                      </a:rPr>
                      <a:t>Way point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a14:m>
                    <a:endParaRPr lang="zh-TW" altLang="en-US" dirty="0">
                      <a:solidFill>
                        <a:schemeClr val="accent3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35203160-D35C-441B-90D3-D883C0C1DB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4373" y="1997044"/>
                    <a:ext cx="211422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305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文字方塊 73">
                    <a:extLst>
                      <a:ext uri="{FF2B5EF4-FFF2-40B4-BE49-F238E27FC236}">
                        <a16:creationId xmlns:a16="http://schemas.microsoft.com/office/drawing/2014/main" id="{5D1491B6-B541-4BEA-A6B6-9A080F3F392D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4" name="文字方塊 73">
                    <a:extLst>
                      <a:ext uri="{FF2B5EF4-FFF2-40B4-BE49-F238E27FC236}">
                        <a16:creationId xmlns:a16="http://schemas.microsoft.com/office/drawing/2014/main" id="{5D1491B6-B541-4BEA-A6B6-9A080F3F39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000" r="-14400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文字方塊 74">
                    <a:extLst>
                      <a:ext uri="{FF2B5EF4-FFF2-40B4-BE49-F238E27FC236}">
                        <a16:creationId xmlns:a16="http://schemas.microsoft.com/office/drawing/2014/main" id="{FF26E44C-6197-4373-A23E-B45F7DBF646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5" name="文字方塊 74">
                    <a:extLst>
                      <a:ext uri="{FF2B5EF4-FFF2-40B4-BE49-F238E27FC236}">
                        <a16:creationId xmlns:a16="http://schemas.microsoft.com/office/drawing/2014/main" id="{FF26E44C-6197-4373-A23E-B45F7DBF6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000" r="-140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4AEE9363-82DF-42FD-9A14-51E189CB4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4AEE9363-82DF-42FD-9A14-51E189CB45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846" r="-13076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90F4B192-993B-4A5F-A2CD-7B199CB3ECAA}"/>
                      </a:ext>
                    </a:extLst>
                  </p:cNvPr>
                  <p:cNvSpPr txBox="1"/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90F4B192-993B-4A5F-A2CD-7B199CB3EC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846" r="-13076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F638E163-8160-4E39-8396-DA9D14F53684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6633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F638E163-8160-4E39-8396-DA9D14F536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000" r="-14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543567D-F880-446E-AD64-4081C9579BF3}"/>
                  </a:ext>
                </a:extLst>
              </p:cNvPr>
              <p:cNvSpPr txBox="1"/>
              <p:nvPr/>
            </p:nvSpPr>
            <p:spPr>
              <a:xfrm>
                <a:off x="1581599" y="4535939"/>
                <a:ext cx="1336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</a:rPr>
                  <a:t>Robot</a:t>
                </a:r>
                <a:endParaRPr lang="zh-TW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1AE55474-7A07-4071-8858-0E0DF839E12A}"/>
                </a:ext>
              </a:extLst>
            </p:cNvPr>
            <p:cNvSpPr/>
            <p:nvPr/>
          </p:nvSpPr>
          <p:spPr>
            <a:xfrm>
              <a:off x="838200" y="2027976"/>
              <a:ext cx="2127843" cy="3639493"/>
            </a:xfrm>
            <a:prstGeom prst="roundRect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: 剪去對角角落 57">
              <a:extLst>
                <a:ext uri="{FF2B5EF4-FFF2-40B4-BE49-F238E27FC236}">
                  <a16:creationId xmlns:a16="http://schemas.microsoft.com/office/drawing/2014/main" id="{1A960CE4-F194-4EC3-9DF2-36C8BEF3D756}"/>
                </a:ext>
              </a:extLst>
            </p:cNvPr>
            <p:cNvSpPr/>
            <p:nvPr/>
          </p:nvSpPr>
          <p:spPr>
            <a:xfrm>
              <a:off x="892205" y="1287202"/>
              <a:ext cx="2019832" cy="703654"/>
            </a:xfrm>
            <a:prstGeom prst="snip2DiagRect">
              <a:avLst>
                <a:gd name="adj1" fmla="val 21482"/>
                <a:gd name="adj2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accent3">
                      <a:lumMod val="50000"/>
                    </a:schemeClr>
                  </a:solidFill>
                </a:rPr>
                <a:t>Way point distances</a:t>
              </a:r>
              <a:endParaRPr lang="zh-TW" altLang="en-US" sz="2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5082AEF6-5CE9-4C32-9E1B-64FDF99561AD}"/>
              </a:ext>
            </a:extLst>
          </p:cNvPr>
          <p:cNvCxnSpPr>
            <a:cxnSpLocks/>
          </p:cNvCxnSpPr>
          <p:nvPr/>
        </p:nvCxnSpPr>
        <p:spPr>
          <a:xfrm>
            <a:off x="6974535" y="1541429"/>
            <a:ext cx="0" cy="4118166"/>
          </a:xfrm>
          <a:prstGeom prst="line">
            <a:avLst/>
          </a:prstGeom>
          <a:ln w="7620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8A3E0F9B-86BE-4935-8AD3-478EA94F08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667" y="2824162"/>
            <a:ext cx="6200775" cy="120967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B74F882-7B06-4450-BA69-0A32616BE60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312" y="4582119"/>
            <a:ext cx="39338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90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F6F0B21-6FD5-4C16-BF09-1F4E82C60654}"/>
              </a:ext>
            </a:extLst>
          </p:cNvPr>
          <p:cNvSpPr/>
          <p:nvPr/>
        </p:nvSpPr>
        <p:spPr>
          <a:xfrm>
            <a:off x="7399402" y="2974407"/>
            <a:ext cx="4206477" cy="1460406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AECE0257-EC2D-4B6B-81EA-2CFC1A811A87}"/>
              </a:ext>
            </a:extLst>
          </p:cNvPr>
          <p:cNvSpPr/>
          <p:nvPr/>
        </p:nvSpPr>
        <p:spPr>
          <a:xfrm>
            <a:off x="7462523" y="3044208"/>
            <a:ext cx="3392255" cy="1324967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C37F6F-94B6-4D37-AC6E-87649D906E2A}"/>
              </a:ext>
            </a:extLst>
          </p:cNvPr>
          <p:cNvSpPr/>
          <p:nvPr/>
        </p:nvSpPr>
        <p:spPr>
          <a:xfrm>
            <a:off x="7563273" y="3103926"/>
            <a:ext cx="2532042" cy="1205533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BFAE4D79-1756-4BAE-9F1B-582AEEA1C398}"/>
              </a:ext>
            </a:extLst>
          </p:cNvPr>
          <p:cNvSpPr/>
          <p:nvPr/>
        </p:nvSpPr>
        <p:spPr>
          <a:xfrm>
            <a:off x="7671042" y="3198112"/>
            <a:ext cx="1582936" cy="1001893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17A0233-12E3-4F02-B2F4-D11125FD99B6}"/>
              </a:ext>
            </a:extLst>
          </p:cNvPr>
          <p:cNvSpPr/>
          <p:nvPr/>
        </p:nvSpPr>
        <p:spPr>
          <a:xfrm>
            <a:off x="7807603" y="3319784"/>
            <a:ext cx="904958" cy="787792"/>
          </a:xfrm>
          <a:prstGeom prst="roundRect">
            <a:avLst/>
          </a:prstGeom>
          <a:solidFill>
            <a:srgbClr val="DAE3F3">
              <a:alpha val="74902"/>
            </a:srgb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11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Expand VO method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/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B24F45"/>
                    </a:solidFill>
                  </a:rPr>
                  <a:t>Design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9" y="1362265"/>
                <a:ext cx="5130800" cy="461665"/>
              </a:xfrm>
              <a:prstGeom prst="rect">
                <a:avLst/>
              </a:prstGeom>
              <a:blipFill>
                <a:blip r:embed="rId2"/>
                <a:stretch>
                  <a:fillRect l="-178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>
            <a:extLst>
              <a:ext uri="{FF2B5EF4-FFF2-40B4-BE49-F238E27FC236}">
                <a16:creationId xmlns:a16="http://schemas.microsoft.com/office/drawing/2014/main" id="{B6A79D43-67BE-49A7-B033-1F5F38CB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45" y="3282222"/>
            <a:ext cx="5734050" cy="23622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E7F109D-8303-4208-9F71-E072FC8E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83" y="1953055"/>
            <a:ext cx="7810500" cy="1066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B652A12-8A87-4C0F-9E75-D1CE8C98B0C9}"/>
                  </a:ext>
                </a:extLst>
              </p:cNvPr>
              <p:cNvSpPr txBox="1"/>
              <p:nvPr/>
            </p:nvSpPr>
            <p:spPr>
              <a:xfrm>
                <a:off x="8031309" y="3480598"/>
                <a:ext cx="35530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u="sng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u="sng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u="sng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u="sng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u="sng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0" i="1" u="sng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u="sng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000" b="0" i="1" u="sng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0" u="sng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000" b="0" i="1" u="sng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000" u="sng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B652A12-8A87-4C0F-9E75-D1CE8C98B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309" y="3480598"/>
                <a:ext cx="3553024" cy="307777"/>
              </a:xfrm>
              <a:prstGeom prst="rect">
                <a:avLst/>
              </a:prstGeom>
              <a:blipFill>
                <a:blip r:embed="rId5"/>
                <a:stretch>
                  <a:fillRect l="-343" r="-17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622104BC-38C1-46B2-B8F4-7D8DE115D523}"/>
              </a:ext>
            </a:extLst>
          </p:cNvPr>
          <p:cNvGrpSpPr/>
          <p:nvPr/>
        </p:nvGrpSpPr>
        <p:grpSpPr>
          <a:xfrm>
            <a:off x="8710367" y="1418549"/>
            <a:ext cx="1898003" cy="369332"/>
            <a:chOff x="5759355" y="4542583"/>
            <a:chExt cx="1898003" cy="369332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4A8512E3-8848-4D18-ADA2-F231BDCB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908" y="4664287"/>
              <a:ext cx="552450" cy="20955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695DCE6-3E4D-491D-8C56-C8D8F20AB229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CE5B4DE-2C01-4C13-BECF-7734C02ADD30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flipV="1">
            <a:off x="8260082" y="1787881"/>
            <a:ext cx="1235940" cy="1531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AB7F7FD9-EDFE-4D97-8A85-6A6ABA42DA16}"/>
              </a:ext>
            </a:extLst>
          </p:cNvPr>
          <p:cNvGrpSpPr/>
          <p:nvPr/>
        </p:nvGrpSpPr>
        <p:grpSpPr>
          <a:xfrm>
            <a:off x="9309584" y="2104527"/>
            <a:ext cx="1898003" cy="369332"/>
            <a:chOff x="5759355" y="4542583"/>
            <a:chExt cx="1898003" cy="369332"/>
          </a:xfrm>
        </p:grpSpPr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4026D728-BF65-4EAB-AB60-6FBB80C3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4908" y="4664287"/>
              <a:ext cx="552450" cy="209550"/>
            </a:xfrm>
            <a:prstGeom prst="rect">
              <a:avLst/>
            </a:prstGeom>
          </p:spPr>
        </p:pic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D96B2862-FA6E-4D3C-BDB2-D10C3E27BEA0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55EEAC2-32FC-4983-9D61-7B681CB40F12}"/>
              </a:ext>
            </a:extLst>
          </p:cNvPr>
          <p:cNvCxnSpPr>
            <a:cxnSpLocks/>
            <a:stCxn id="70" idx="0"/>
            <a:endCxn id="86" idx="2"/>
          </p:cNvCxnSpPr>
          <p:nvPr/>
        </p:nvCxnSpPr>
        <p:spPr>
          <a:xfrm flipV="1">
            <a:off x="8462510" y="2473859"/>
            <a:ext cx="1632729" cy="724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8D58302-2B02-4151-AF7F-E160812A97B2}"/>
              </a:ext>
            </a:extLst>
          </p:cNvPr>
          <p:cNvGrpSpPr/>
          <p:nvPr/>
        </p:nvGrpSpPr>
        <p:grpSpPr>
          <a:xfrm>
            <a:off x="6925735" y="4611999"/>
            <a:ext cx="1898003" cy="369332"/>
            <a:chOff x="5759355" y="4542583"/>
            <a:chExt cx="1898003" cy="369332"/>
          </a:xfrm>
        </p:grpSpPr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BB9EBE8E-2BC8-4F83-96B8-20CC141A4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4908" y="4664287"/>
              <a:ext cx="552450" cy="209550"/>
            </a:xfrm>
            <a:prstGeom prst="rect">
              <a:avLst/>
            </a:prstGeom>
          </p:spPr>
        </p:pic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AD7EB7D3-E26D-43EB-B7CD-B388FA93BD85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61049A9-3953-4589-B829-DAD42E375D28}"/>
              </a:ext>
            </a:extLst>
          </p:cNvPr>
          <p:cNvCxnSpPr>
            <a:cxnSpLocks/>
            <a:stCxn id="71" idx="2"/>
            <a:endCxn id="94" idx="0"/>
          </p:cNvCxnSpPr>
          <p:nvPr/>
        </p:nvCxnSpPr>
        <p:spPr>
          <a:xfrm flipH="1">
            <a:off x="7711390" y="4309459"/>
            <a:ext cx="1117904" cy="302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359D8A03-6397-46D5-A052-9F2C1C9A2BFF}"/>
              </a:ext>
            </a:extLst>
          </p:cNvPr>
          <p:cNvGrpSpPr/>
          <p:nvPr/>
        </p:nvGrpSpPr>
        <p:grpSpPr>
          <a:xfrm>
            <a:off x="8208488" y="5112308"/>
            <a:ext cx="1898003" cy="369332"/>
            <a:chOff x="5759355" y="4542583"/>
            <a:chExt cx="1898003" cy="369332"/>
          </a:xfrm>
        </p:grpSpPr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BA377871-7672-4ABA-A06A-6BE47524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4908" y="4666063"/>
              <a:ext cx="552450" cy="205998"/>
            </a:xfrm>
            <a:prstGeom prst="rect">
              <a:avLst/>
            </a:prstGeom>
          </p:spPr>
        </p:pic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3E90B383-3801-4528-ADCF-91095E4C70DA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BA9BFC21-BC0A-49F2-9EAE-EC0FB1C39ED6}"/>
              </a:ext>
            </a:extLst>
          </p:cNvPr>
          <p:cNvCxnSpPr>
            <a:cxnSpLocks/>
            <a:stCxn id="98" idx="0"/>
            <a:endCxn id="72" idx="2"/>
          </p:cNvCxnSpPr>
          <p:nvPr/>
        </p:nvCxnSpPr>
        <p:spPr>
          <a:xfrm flipV="1">
            <a:off x="8994143" y="4369175"/>
            <a:ext cx="164508" cy="743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05D9BCF8-51C3-4CBC-BEFA-7595A76BEBC3}"/>
              </a:ext>
            </a:extLst>
          </p:cNvPr>
          <p:cNvGrpSpPr/>
          <p:nvPr/>
        </p:nvGrpSpPr>
        <p:grpSpPr>
          <a:xfrm>
            <a:off x="9830266" y="5481640"/>
            <a:ext cx="1893320" cy="369332"/>
            <a:chOff x="5759355" y="4542583"/>
            <a:chExt cx="1893320" cy="36933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455EEEA6-4230-4721-9BD4-54E5F52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9590" y="4666063"/>
              <a:ext cx="543085" cy="205998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604EB32-65F8-4E42-BC5D-BCCFCEE98739}"/>
                </a:ext>
              </a:extLst>
            </p:cNvPr>
            <p:cNvSpPr txBox="1"/>
            <p:nvPr/>
          </p:nvSpPr>
          <p:spPr>
            <a:xfrm>
              <a:off x="5759355" y="4542583"/>
              <a:ext cx="157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Constraints:</a:t>
              </a:r>
              <a:endParaRPr lang="zh-TW" altLang="en-US" dirty="0"/>
            </a:p>
          </p:txBody>
        </p:sp>
      </p:grp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75C2A391-870E-4032-8B23-D655F2D5A0B1}"/>
              </a:ext>
            </a:extLst>
          </p:cNvPr>
          <p:cNvCxnSpPr>
            <a:cxnSpLocks/>
            <a:stCxn id="76" idx="2"/>
            <a:endCxn id="105" idx="0"/>
          </p:cNvCxnSpPr>
          <p:nvPr/>
        </p:nvCxnSpPr>
        <p:spPr>
          <a:xfrm>
            <a:off x="9502641" y="4434813"/>
            <a:ext cx="1113280" cy="1046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75108024-AAFC-4144-A410-EAFCA88E69F3}"/>
              </a:ext>
            </a:extLst>
          </p:cNvPr>
          <p:cNvCxnSpPr>
            <a:cxnSpLocks/>
          </p:cNvCxnSpPr>
          <p:nvPr/>
        </p:nvCxnSpPr>
        <p:spPr>
          <a:xfrm>
            <a:off x="6756399" y="2766640"/>
            <a:ext cx="0" cy="2572147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CC7EF1FA-148D-4884-9E03-BB86AEEE4518}"/>
              </a:ext>
            </a:extLst>
          </p:cNvPr>
          <p:cNvSpPr txBox="1"/>
          <p:nvPr/>
        </p:nvSpPr>
        <p:spPr>
          <a:xfrm>
            <a:off x="7949655" y="3712455"/>
            <a:ext cx="2931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Design variables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88510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12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Tested AMR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C1E6E45-47C8-43DD-81EC-F5985BF34D64}"/>
              </a:ext>
            </a:extLst>
          </p:cNvPr>
          <p:cNvSpPr txBox="1"/>
          <p:nvPr/>
        </p:nvSpPr>
        <p:spPr>
          <a:xfrm>
            <a:off x="1319417" y="1459855"/>
            <a:ext cx="6319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Generalized Bicycle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Holonomic robot (heading and orientation are decoupled)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2 wheels that can rotate and spin independently  </a:t>
            </a:r>
            <a:endParaRPr lang="zh-TW" altLang="en-US" sz="24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2DCC5A8-3B2D-4969-B22B-F245D4454C75}"/>
              </a:ext>
            </a:extLst>
          </p:cNvPr>
          <p:cNvGrpSpPr/>
          <p:nvPr/>
        </p:nvGrpSpPr>
        <p:grpSpPr>
          <a:xfrm>
            <a:off x="1482920" y="3662904"/>
            <a:ext cx="2052491" cy="1884441"/>
            <a:chOff x="6165118" y="2146867"/>
            <a:chExt cx="2052491" cy="1884441"/>
          </a:xfrm>
        </p:grpSpPr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3F9494C3-7637-44AE-BF8F-EDA6C91A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5118" y="2173598"/>
              <a:ext cx="1686160" cy="168616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F994CA2C-0F55-48AF-9C74-7A0AE0ED7043}"/>
                </a:ext>
              </a:extLst>
            </p:cNvPr>
            <p:cNvSpPr txBox="1"/>
            <p:nvPr/>
          </p:nvSpPr>
          <p:spPr>
            <a:xfrm>
              <a:off x="7390698" y="2146867"/>
              <a:ext cx="826911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3">
                      <a:lumMod val="50000"/>
                    </a:schemeClr>
                  </a:solidFill>
                </a:rPr>
                <a:t>rotate</a:t>
              </a:r>
              <a:endParaRPr lang="zh-TW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88A08258-A0BF-44AC-8397-7C5AC229B34A}"/>
                </a:ext>
              </a:extLst>
            </p:cNvPr>
            <p:cNvSpPr txBox="1"/>
            <p:nvPr/>
          </p:nvSpPr>
          <p:spPr>
            <a:xfrm>
              <a:off x="7271832" y="3661976"/>
              <a:ext cx="703709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3">
                      <a:lumMod val="50000"/>
                    </a:schemeClr>
                  </a:solidFill>
                </a:rPr>
                <a:t>spin</a:t>
              </a:r>
              <a:endParaRPr lang="zh-TW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016949-3EFF-47EF-A751-4B80C9B8D23E}"/>
              </a:ext>
            </a:extLst>
          </p:cNvPr>
          <p:cNvGrpSpPr/>
          <p:nvPr/>
        </p:nvGrpSpPr>
        <p:grpSpPr>
          <a:xfrm>
            <a:off x="3975565" y="3278208"/>
            <a:ext cx="3702926" cy="2391644"/>
            <a:chOff x="2190870" y="3853137"/>
            <a:chExt cx="3702926" cy="2391644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339F896A-0A9A-42DD-A813-6C85F2137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11155" r="7875" b="4847"/>
            <a:stretch/>
          </p:blipFill>
          <p:spPr>
            <a:xfrm>
              <a:off x="2190870" y="3859469"/>
              <a:ext cx="3441460" cy="2385312"/>
            </a:xfrm>
            <a:prstGeom prst="rect">
              <a:avLst/>
            </a:prstGeom>
          </p:spPr>
        </p:pic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A0E56890-5213-4582-B1E7-802457C0B6C7}"/>
                </a:ext>
              </a:extLst>
            </p:cNvPr>
            <p:cNvSpPr/>
            <p:nvPr/>
          </p:nvSpPr>
          <p:spPr>
            <a:xfrm>
              <a:off x="4486333" y="3859469"/>
              <a:ext cx="1034930" cy="162163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1684F87-E508-4E8B-AF99-1AA4DED7DDDA}"/>
                </a:ext>
              </a:extLst>
            </p:cNvPr>
            <p:cNvSpPr txBox="1"/>
            <p:nvPr/>
          </p:nvSpPr>
          <p:spPr>
            <a:xfrm>
              <a:off x="4113799" y="5475277"/>
              <a:ext cx="17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Front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1F1B7677-DCAD-450E-B8E4-355ADF7FB163}"/>
                </a:ext>
              </a:extLst>
            </p:cNvPr>
            <p:cNvSpPr/>
            <p:nvPr/>
          </p:nvSpPr>
          <p:spPr>
            <a:xfrm>
              <a:off x="2816402" y="3853137"/>
              <a:ext cx="773462" cy="1191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AFD2F9EC-8992-4E77-B023-96C3BBDE1F3D}"/>
                </a:ext>
              </a:extLst>
            </p:cNvPr>
            <p:cNvSpPr txBox="1"/>
            <p:nvPr/>
          </p:nvSpPr>
          <p:spPr>
            <a:xfrm>
              <a:off x="2450071" y="4995388"/>
              <a:ext cx="133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rear wheel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5" name="圖片 64">
            <a:extLst>
              <a:ext uri="{FF2B5EF4-FFF2-40B4-BE49-F238E27FC236}">
                <a16:creationId xmlns:a16="http://schemas.microsoft.com/office/drawing/2014/main" id="{B1C6805E-4A75-4FD7-8A91-214971587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13" y="1265541"/>
            <a:ext cx="3714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5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-192235"/>
            <a:ext cx="10515600" cy="1325563"/>
          </a:xfrm>
        </p:spPr>
        <p:txBody>
          <a:bodyPr/>
          <a:lstStyle/>
          <a:p>
            <a:r>
              <a:rPr lang="en-US" altLang="zh-TW" dirty="0"/>
              <a:t>Simulation</a:t>
            </a:r>
            <a:r>
              <a:rPr lang="zh-TW" altLang="en-US" dirty="0"/>
              <a:t> </a:t>
            </a:r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5A60404D-E679-45ED-8092-534D785C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13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40E50406-1353-4538-953B-FFE37DFC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20160"/>
              </p:ext>
            </p:extLst>
          </p:nvPr>
        </p:nvGraphicFramePr>
        <p:xfrm>
          <a:off x="430417" y="720644"/>
          <a:ext cx="11192934" cy="522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316">
                  <a:extLst>
                    <a:ext uri="{9D8B030D-6E8A-4147-A177-3AD203B41FA5}">
                      <a16:colId xmlns:a16="http://schemas.microsoft.com/office/drawing/2014/main" val="239436297"/>
                    </a:ext>
                  </a:extLst>
                </a:gridCol>
                <a:gridCol w="5079309">
                  <a:extLst>
                    <a:ext uri="{9D8B030D-6E8A-4147-A177-3AD203B41FA5}">
                      <a16:colId xmlns:a16="http://schemas.microsoft.com/office/drawing/2014/main" val="2636190260"/>
                    </a:ext>
                  </a:extLst>
                </a:gridCol>
                <a:gridCol w="5079309">
                  <a:extLst>
                    <a:ext uri="{9D8B030D-6E8A-4147-A177-3AD203B41FA5}">
                      <a16:colId xmlns:a16="http://schemas.microsoft.com/office/drawing/2014/main" val="3666413845"/>
                    </a:ext>
                  </a:extLst>
                </a:gridCol>
              </a:tblGrid>
              <a:tr h="5327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method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Conventional VO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Expanded VO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400660"/>
                  </a:ext>
                </a:extLst>
              </a:tr>
              <a:tr h="362338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338275"/>
                  </a:ext>
                </a:extLst>
              </a:tr>
              <a:tr h="4910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collision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Collide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safe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24515"/>
                  </a:ext>
                </a:extLst>
              </a:tr>
              <a:tr h="4321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Reach time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19.98 second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16.84 second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10415"/>
                  </a:ext>
                </a:extLst>
              </a:tr>
            </a:tbl>
          </a:graphicData>
        </a:graphic>
      </p:graphicFrame>
      <p:pic>
        <p:nvPicPr>
          <p:cNvPr id="12" name="VO 1 GBM scenario1 2obst">
            <a:hlinkClick r:id="" action="ppaction://media"/>
            <a:extLst>
              <a:ext uri="{FF2B5EF4-FFF2-40B4-BE49-F238E27FC236}">
                <a16:creationId xmlns:a16="http://schemas.microsoft.com/office/drawing/2014/main" id="{77E94972-9596-4086-AD49-28EDE5ADF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994" t="9954" r="16230" b="5830"/>
          <a:stretch/>
        </p:blipFill>
        <p:spPr>
          <a:xfrm>
            <a:off x="1982251" y="1285430"/>
            <a:ext cx="4013201" cy="3581400"/>
          </a:xfrm>
          <a:prstGeom prst="rect">
            <a:avLst/>
          </a:prstGeom>
        </p:spPr>
      </p:pic>
      <p:pic>
        <p:nvPicPr>
          <p:cNvPr id="13" name="VO 2 GBM scenario1 2obst">
            <a:hlinkClick r:id="" action="ppaction://media"/>
            <a:extLst>
              <a:ext uri="{FF2B5EF4-FFF2-40B4-BE49-F238E27FC236}">
                <a16:creationId xmlns:a16="http://schemas.microsoft.com/office/drawing/2014/main" id="{A08C3D13-9C1A-4673-A5F1-69CBE15782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2948" t="9613" r="16276" b="6172"/>
          <a:stretch/>
        </p:blipFill>
        <p:spPr>
          <a:xfrm>
            <a:off x="7103532" y="1285430"/>
            <a:ext cx="401320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85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AC1D0-5CCD-4419-8AA6-43D4E3BF5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084" y="14107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Contribution</a:t>
            </a:r>
          </a:p>
          <a:p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9777759C-927A-41C4-944E-94CDD4D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14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Path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66DC036-B424-4D3E-93F7-3A76CC9828DF}"/>
              </a:ext>
            </a:extLst>
          </p:cNvPr>
          <p:cNvSpPr/>
          <p:nvPr/>
        </p:nvSpPr>
        <p:spPr>
          <a:xfrm>
            <a:off x="1149831" y="1846858"/>
            <a:ext cx="2616422" cy="3500575"/>
          </a:xfrm>
          <a:custGeom>
            <a:avLst/>
            <a:gdLst>
              <a:gd name="connsiteX0" fmla="*/ 0 w 2108200"/>
              <a:gd name="connsiteY0" fmla="*/ 1811866 h 1811866"/>
              <a:gd name="connsiteX1" fmla="*/ 330200 w 2108200"/>
              <a:gd name="connsiteY1" fmla="*/ 330200 h 1811866"/>
              <a:gd name="connsiteX2" fmla="*/ 931333 w 2108200"/>
              <a:gd name="connsiteY2" fmla="*/ 1549400 h 1811866"/>
              <a:gd name="connsiteX3" fmla="*/ 2108200 w 2108200"/>
              <a:gd name="connsiteY3" fmla="*/ 0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1811866">
                <a:moveTo>
                  <a:pt x="0" y="1811866"/>
                </a:moveTo>
                <a:cubicBezTo>
                  <a:pt x="87489" y="1092905"/>
                  <a:pt x="174978" y="373944"/>
                  <a:pt x="330200" y="330200"/>
                </a:cubicBezTo>
                <a:cubicBezTo>
                  <a:pt x="485422" y="286456"/>
                  <a:pt x="635000" y="1604433"/>
                  <a:pt x="931333" y="1549400"/>
                </a:cubicBezTo>
                <a:cubicBezTo>
                  <a:pt x="1227666" y="1494367"/>
                  <a:pt x="1667933" y="747183"/>
                  <a:pt x="2108200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E3802AD-0496-4571-87C9-FD14951A58D2}"/>
              </a:ext>
            </a:extLst>
          </p:cNvPr>
          <p:cNvSpPr/>
          <p:nvPr/>
        </p:nvSpPr>
        <p:spPr>
          <a:xfrm>
            <a:off x="3586253" y="1634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E7CEBA-467D-4F4A-840E-96D346AC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" y="4283108"/>
            <a:ext cx="1052311" cy="105231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C4CCA07-3369-4344-A52F-4076AEC42568}"/>
              </a:ext>
            </a:extLst>
          </p:cNvPr>
          <p:cNvSpPr/>
          <p:nvPr/>
        </p:nvSpPr>
        <p:spPr>
          <a:xfrm>
            <a:off x="939375" y="515541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E4ACEDA-C68E-4A32-B63C-BE3414A5FCA1}"/>
              </a:ext>
            </a:extLst>
          </p:cNvPr>
          <p:cNvSpPr/>
          <p:nvPr/>
        </p:nvSpPr>
        <p:spPr>
          <a:xfrm>
            <a:off x="1470159" y="3101660"/>
            <a:ext cx="245182" cy="1288058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9968664-F94D-47DC-876E-6F26C932D930}"/>
              </a:ext>
            </a:extLst>
          </p:cNvPr>
          <p:cNvSpPr/>
          <p:nvPr/>
        </p:nvSpPr>
        <p:spPr>
          <a:xfrm rot="11260378">
            <a:off x="1833883" y="2395694"/>
            <a:ext cx="1248319" cy="2066611"/>
          </a:xfrm>
          <a:prstGeom prst="triangle">
            <a:avLst/>
          </a:prstGeom>
          <a:solidFill>
            <a:srgbClr val="F26E6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1">
            <a:extLst>
              <a:ext uri="{FF2B5EF4-FFF2-40B4-BE49-F238E27FC236}">
                <a16:creationId xmlns:a16="http://schemas.microsoft.com/office/drawing/2014/main" id="{B846259E-5A92-473C-B3D6-5B2CE37A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6839" r="25185" b="10504"/>
          <a:stretch/>
        </p:blipFill>
        <p:spPr>
          <a:xfrm>
            <a:off x="4555645" y="1783032"/>
            <a:ext cx="3288359" cy="3291933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C8C1B92-B2EB-4BDD-8E81-7B8C0A41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9" t="5544" r="24127" b="1494"/>
          <a:stretch/>
        </p:blipFill>
        <p:spPr>
          <a:xfrm>
            <a:off x="8262117" y="1783032"/>
            <a:ext cx="3451519" cy="322636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475756-816F-402D-9178-7FBFB4A9207F}"/>
              </a:ext>
            </a:extLst>
          </p:cNvPr>
          <p:cNvSpPr txBox="1"/>
          <p:nvPr/>
        </p:nvSpPr>
        <p:spPr>
          <a:xfrm>
            <a:off x="4555645" y="5074965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Global Planning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FC04C07-37C1-49AD-BDED-354C5F233222}"/>
              </a:ext>
            </a:extLst>
          </p:cNvPr>
          <p:cNvSpPr txBox="1"/>
          <p:nvPr/>
        </p:nvSpPr>
        <p:spPr>
          <a:xfrm>
            <a:off x="8262117" y="5042699"/>
            <a:ext cx="328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Local </a:t>
            </a:r>
            <a:r>
              <a:rPr lang="en-US" altLang="zh-TW" dirty="0"/>
              <a:t>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7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1400" smtClean="0">
                <a:solidFill>
                  <a:srgbClr val="FFFF00"/>
                </a:solidFill>
              </a:rPr>
              <a:t>16</a:t>
            </a:fld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step</a:t>
            </a:r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E55AD2F-B590-408C-8150-4F9484B57AA1}"/>
              </a:ext>
            </a:extLst>
          </p:cNvPr>
          <p:cNvGrpSpPr/>
          <p:nvPr/>
        </p:nvGrpSpPr>
        <p:grpSpPr>
          <a:xfrm>
            <a:off x="1453980" y="3348138"/>
            <a:ext cx="4741043" cy="2475413"/>
            <a:chOff x="2243043" y="1424444"/>
            <a:chExt cx="5514975" cy="2927350"/>
          </a:xfrm>
        </p:grpSpPr>
        <p:sp>
          <p:nvSpPr>
            <p:cNvPr id="69" name="手繪多邊形: 圖案 68">
              <a:extLst>
                <a:ext uri="{FF2B5EF4-FFF2-40B4-BE49-F238E27FC236}">
                  <a16:creationId xmlns:a16="http://schemas.microsoft.com/office/drawing/2014/main" id="{47786824-2B86-4BFE-BFC8-8911D47E5875}"/>
                </a:ext>
              </a:extLst>
            </p:cNvPr>
            <p:cNvSpPr/>
            <p:nvPr/>
          </p:nvSpPr>
          <p:spPr>
            <a:xfrm>
              <a:off x="2243043" y="1818144"/>
              <a:ext cx="4510842" cy="2533650"/>
            </a:xfrm>
            <a:custGeom>
              <a:avLst/>
              <a:gdLst>
                <a:gd name="connsiteX0" fmla="*/ 1350434 w 4155017"/>
                <a:gd name="connsiteY0" fmla="*/ 0 h 2423583"/>
                <a:gd name="connsiteX1" fmla="*/ 4155017 w 4155017"/>
                <a:gd name="connsiteY1" fmla="*/ 0 h 2423583"/>
                <a:gd name="connsiteX2" fmla="*/ 4152900 w 4155017"/>
                <a:gd name="connsiteY2" fmla="*/ 2419350 h 2423583"/>
                <a:gd name="connsiteX3" fmla="*/ 0 w 4155017"/>
                <a:gd name="connsiteY3" fmla="*/ 2423583 h 2423583"/>
                <a:gd name="connsiteX4" fmla="*/ 8467 w 4155017"/>
                <a:gd name="connsiteY4" fmla="*/ 1394883 h 2423583"/>
                <a:gd name="connsiteX5" fmla="*/ 1352550 w 4155017"/>
                <a:gd name="connsiteY5" fmla="*/ 1397000 h 2423583"/>
                <a:gd name="connsiteX6" fmla="*/ 1350434 w 4155017"/>
                <a:gd name="connsiteY6" fmla="*/ 0 h 2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5017" h="2423583">
                  <a:moveTo>
                    <a:pt x="1350434" y="0"/>
                  </a:moveTo>
                  <a:lnTo>
                    <a:pt x="4155017" y="0"/>
                  </a:lnTo>
                  <a:cubicBezTo>
                    <a:pt x="4154311" y="806450"/>
                    <a:pt x="4153606" y="1612900"/>
                    <a:pt x="4152900" y="2419350"/>
                  </a:cubicBezTo>
                  <a:lnTo>
                    <a:pt x="0" y="2423583"/>
                  </a:lnTo>
                  <a:cubicBezTo>
                    <a:pt x="2822" y="2080683"/>
                    <a:pt x="5645" y="1737783"/>
                    <a:pt x="8467" y="1394883"/>
                  </a:cubicBezTo>
                  <a:lnTo>
                    <a:pt x="1352550" y="1397000"/>
                  </a:lnTo>
                  <a:cubicBezTo>
                    <a:pt x="1351845" y="931333"/>
                    <a:pt x="1351139" y="465667"/>
                    <a:pt x="13504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ABB11EC-9AE7-405C-9D9A-18BEEB28F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043" y="1818144"/>
              <a:ext cx="5514975" cy="253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7A226240-65C7-43CB-AC94-7F3C32250006}"/>
                </a:ext>
              </a:extLst>
            </p:cNvPr>
            <p:cNvSpPr txBox="1"/>
            <p:nvPr/>
          </p:nvSpPr>
          <p:spPr>
            <a:xfrm>
              <a:off x="4004843" y="1424444"/>
              <a:ext cx="2749042" cy="43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C00000"/>
                  </a:solidFill>
                </a:rPr>
                <a:t>Optimization step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AB0E793-1038-4BAF-8F76-52D734F630DE}"/>
              </a:ext>
            </a:extLst>
          </p:cNvPr>
          <p:cNvGrpSpPr/>
          <p:nvPr/>
        </p:nvGrpSpPr>
        <p:grpSpPr>
          <a:xfrm>
            <a:off x="9638509" y="1490422"/>
            <a:ext cx="2127843" cy="4380267"/>
            <a:chOff x="838200" y="1287202"/>
            <a:chExt cx="2127843" cy="4380267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C41095B9-7457-42A6-8DF6-8765A1A7A931}"/>
                </a:ext>
              </a:extLst>
            </p:cNvPr>
            <p:cNvGrpSpPr/>
            <p:nvPr/>
          </p:nvGrpSpPr>
          <p:grpSpPr>
            <a:xfrm>
              <a:off x="916391" y="2108875"/>
              <a:ext cx="1970399" cy="3489862"/>
              <a:chOff x="948045" y="1994576"/>
              <a:chExt cx="1970399" cy="3489862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967809D4-9D4E-4444-905D-B5663C5A2969}"/>
                  </a:ext>
                </a:extLst>
              </p:cNvPr>
              <p:cNvGrpSpPr/>
              <p:nvPr/>
            </p:nvGrpSpPr>
            <p:grpSpPr>
              <a:xfrm>
                <a:off x="948045" y="2997087"/>
                <a:ext cx="792000" cy="2487351"/>
                <a:chOff x="2915450" y="3132499"/>
                <a:chExt cx="792000" cy="2487351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FC162FDF-6752-4FF4-8D17-A0B35E072567}"/>
                    </a:ext>
                  </a:extLst>
                </p:cNvPr>
                <p:cNvSpPr/>
                <p:nvPr/>
              </p:nvSpPr>
              <p:spPr>
                <a:xfrm>
                  <a:off x="2915450" y="4827850"/>
                  <a:ext cx="792000" cy="7920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18" name="直線接點 17">
                  <a:extLst>
                    <a:ext uri="{FF2B5EF4-FFF2-40B4-BE49-F238E27FC236}">
                      <a16:creationId xmlns:a16="http://schemas.microsoft.com/office/drawing/2014/main" id="{7DB88C2A-F2F7-49C0-869A-7E065FF9DE03}"/>
                    </a:ext>
                  </a:extLst>
                </p:cNvPr>
                <p:cNvCxnSpPr/>
                <p:nvPr/>
              </p:nvCxnSpPr>
              <p:spPr>
                <a:xfrm>
                  <a:off x="3311450" y="3132499"/>
                  <a:ext cx="0" cy="2091351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橢圓 18">
                  <a:extLst>
                    <a:ext uri="{FF2B5EF4-FFF2-40B4-BE49-F238E27FC236}">
                      <a16:creationId xmlns:a16="http://schemas.microsoft.com/office/drawing/2014/main" id="{80432C4E-06F0-422A-9766-628F6612F5C3}"/>
                    </a:ext>
                  </a:extLst>
                </p:cNvPr>
                <p:cNvSpPr/>
                <p:nvPr/>
              </p:nvSpPr>
              <p:spPr>
                <a:xfrm>
                  <a:off x="3257450" y="4798337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002F8E30-BD35-4547-9799-C7903FE1A273}"/>
                    </a:ext>
                  </a:extLst>
                </p:cNvPr>
                <p:cNvSpPr/>
                <p:nvPr/>
              </p:nvSpPr>
              <p:spPr>
                <a:xfrm>
                  <a:off x="3257450" y="4399824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89702AE4-DB16-4EA7-AB4B-7A68EBE8C0F3}"/>
                    </a:ext>
                  </a:extLst>
                </p:cNvPr>
                <p:cNvSpPr/>
                <p:nvPr/>
              </p:nvSpPr>
              <p:spPr>
                <a:xfrm>
                  <a:off x="3257450" y="4001311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9DDB09B9-D4F5-4DEE-9539-B4C1FCF816EB}"/>
                    </a:ext>
                  </a:extLst>
                </p:cNvPr>
                <p:cNvSpPr/>
                <p:nvPr/>
              </p:nvSpPr>
              <p:spPr>
                <a:xfrm>
                  <a:off x="3257450" y="3629798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8421DE01-2CE2-437E-AC5E-150FB6093EDE}"/>
                    </a:ext>
                  </a:extLst>
                </p:cNvPr>
                <p:cNvSpPr/>
                <p:nvPr/>
              </p:nvSpPr>
              <p:spPr>
                <a:xfrm>
                  <a:off x="3257450" y="3258285"/>
                  <a:ext cx="108000" cy="108000"/>
                </a:xfrm>
                <a:prstGeom prst="ellips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C3515323-A975-474F-82BD-D425D3782C5B}"/>
                    </a:ext>
                  </a:extLst>
                </p:cNvPr>
                <p:cNvSpPr/>
                <p:nvPr/>
              </p:nvSpPr>
              <p:spPr>
                <a:xfrm>
                  <a:off x="3257450" y="5155093"/>
                  <a:ext cx="108000" cy="108000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3A0B90F-9B64-4C35-BBFC-7A561A49CD8F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flipV="1">
                <a:off x="1398045" y="2430822"/>
                <a:ext cx="1330707" cy="746051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D15FA0A6-77D1-4F52-B665-80FD7ED990A8}"/>
                  </a:ext>
                </a:extLst>
              </p:cNvPr>
              <p:cNvCxnSpPr>
                <a:cxnSpLocks/>
                <a:stCxn id="73" idx="7"/>
              </p:cNvCxnSpPr>
              <p:nvPr/>
            </p:nvCxnSpPr>
            <p:spPr>
              <a:xfrm flipV="1">
                <a:off x="1382229" y="2430822"/>
                <a:ext cx="1346522" cy="1079380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7B74F797-CE88-4AD7-8F0C-929D4FBA4DC9}"/>
                  </a:ext>
                </a:extLst>
              </p:cNvPr>
              <p:cNvCxnSpPr>
                <a:cxnSpLocks/>
                <a:stCxn id="72" idx="7"/>
              </p:cNvCxnSpPr>
              <p:nvPr/>
            </p:nvCxnSpPr>
            <p:spPr>
              <a:xfrm flipV="1">
                <a:off x="1382229" y="2430823"/>
                <a:ext cx="1346521" cy="1450892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149D146B-C5E4-45B3-B84C-57A56E4D71A9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1382229" y="2430822"/>
                <a:ext cx="1346520" cy="2247919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8710699-AE20-4E85-AF78-5E650DBBF151}"/>
                  </a:ext>
                </a:extLst>
              </p:cNvPr>
              <p:cNvCxnSpPr>
                <a:cxnSpLocks/>
                <a:stCxn id="71" idx="7"/>
              </p:cNvCxnSpPr>
              <p:nvPr/>
            </p:nvCxnSpPr>
            <p:spPr>
              <a:xfrm flipV="1">
                <a:off x="1382229" y="2430822"/>
                <a:ext cx="1346519" cy="1849406"/>
              </a:xfrm>
              <a:prstGeom prst="line">
                <a:avLst/>
              </a:prstGeom>
              <a:ln w="127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箭號: 向下 49">
                <a:extLst>
                  <a:ext uri="{FF2B5EF4-FFF2-40B4-BE49-F238E27FC236}">
                    <a16:creationId xmlns:a16="http://schemas.microsoft.com/office/drawing/2014/main" id="{436D1226-8C1D-43F3-A5AF-F6397F26B3CA}"/>
                  </a:ext>
                </a:extLst>
              </p:cNvPr>
              <p:cNvSpPr/>
              <p:nvPr/>
            </p:nvSpPr>
            <p:spPr>
              <a:xfrm>
                <a:off x="2621431" y="2179281"/>
                <a:ext cx="226336" cy="237844"/>
              </a:xfrm>
              <a:prstGeom prst="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E0C1AE3-8D28-4F17-BAE7-F7A836192C55}"/>
                  </a:ext>
                </a:extLst>
              </p:cNvPr>
              <p:cNvSpPr txBox="1"/>
              <p:nvPr/>
            </p:nvSpPr>
            <p:spPr>
              <a:xfrm>
                <a:off x="1026367" y="1994576"/>
                <a:ext cx="18729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3">
                        <a:lumMod val="50000"/>
                      </a:schemeClr>
                    </a:solidFill>
                  </a:rPr>
                  <a:t>Way point</a:t>
                </a:r>
                <a:endParaRPr lang="zh-TW" altLang="en-US" sz="2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25EB747-C3B2-4BB2-A064-EE1AD081CCD8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625EB747-C3B2-4BB2-A064-EE1AD081CC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605" y="2513121"/>
                    <a:ext cx="153909" cy="3704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00" r="-144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1D4A68D-FF4C-4847-A3A0-750DD5B11002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1D4A68D-FF4C-4847-A3A0-750DD5B11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220" y="2863719"/>
                    <a:ext cx="153909" cy="3704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000" r="-14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4C67B33C-1A77-4322-8311-24BF967B95D1}"/>
                      </a:ext>
                    </a:extLst>
                  </p:cNvPr>
                  <p:cNvSpPr txBox="1"/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4C67B33C-1A77-4322-8311-24BF967B9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8265" y="3214306"/>
                    <a:ext cx="153909" cy="3704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846" r="-130769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D9C65AAC-D7FB-431E-98F4-212E413B245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D9C65AAC-D7FB-431E-98F4-212E413B24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4645" y="3932308"/>
                    <a:ext cx="153909" cy="3704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846" r="-12692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字方塊 100">
                    <a:extLst>
                      <a:ext uri="{FF2B5EF4-FFF2-40B4-BE49-F238E27FC236}">
                        <a16:creationId xmlns:a16="http://schemas.microsoft.com/office/drawing/2014/main" id="{2CC6F4D5-B42C-40E8-8935-5AACA74F45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>
                    <a:extLst>
                      <a:ext uri="{FF2B5EF4-FFF2-40B4-BE49-F238E27FC236}">
                        <a16:creationId xmlns:a16="http://schemas.microsoft.com/office/drawing/2014/main" id="{2CC6F4D5-B42C-40E8-8935-5AACA74F45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5999" y="3548341"/>
                    <a:ext cx="153909" cy="3704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000" r="-140000"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6FA05C-6642-4088-9ECF-F4294BD7E122}"/>
                  </a:ext>
                </a:extLst>
              </p:cNvPr>
              <p:cNvSpPr txBox="1"/>
              <p:nvPr/>
            </p:nvSpPr>
            <p:spPr>
              <a:xfrm>
                <a:off x="1581599" y="4535939"/>
                <a:ext cx="1336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</a:rPr>
                  <a:t>Robot</a:t>
                </a:r>
                <a:endParaRPr lang="zh-TW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EF876DD2-AFA4-4FC3-9708-C52BE5360C7D}"/>
                </a:ext>
              </a:extLst>
            </p:cNvPr>
            <p:cNvSpPr/>
            <p:nvPr/>
          </p:nvSpPr>
          <p:spPr>
            <a:xfrm>
              <a:off x="838200" y="2027976"/>
              <a:ext cx="2127843" cy="3639493"/>
            </a:xfrm>
            <a:prstGeom prst="roundRect">
              <a:avLst/>
            </a:prstGeom>
            <a:noFill/>
            <a:ln w="571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: 剪去對角角落 106">
              <a:extLst>
                <a:ext uri="{FF2B5EF4-FFF2-40B4-BE49-F238E27FC236}">
                  <a16:creationId xmlns:a16="http://schemas.microsoft.com/office/drawing/2014/main" id="{BB36FEFC-3306-434B-8831-A9473FF7247B}"/>
                </a:ext>
              </a:extLst>
            </p:cNvPr>
            <p:cNvSpPr/>
            <p:nvPr/>
          </p:nvSpPr>
          <p:spPr>
            <a:xfrm>
              <a:off x="892205" y="1287202"/>
              <a:ext cx="2019832" cy="703654"/>
            </a:xfrm>
            <a:prstGeom prst="snip2DiagRect">
              <a:avLst>
                <a:gd name="adj1" fmla="val 21482"/>
                <a:gd name="adj2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accent1">
                      <a:lumMod val="50000"/>
                    </a:schemeClr>
                  </a:solidFill>
                </a:rPr>
                <a:t>Way point distances</a:t>
              </a:r>
              <a:endParaRPr lang="zh-TW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E936BCB4-5B7F-4D31-BFF0-8EDC5D3ACC6E}"/>
                  </a:ext>
                </a:extLst>
              </p:cNvPr>
              <p:cNvSpPr txBox="1"/>
              <p:nvPr/>
            </p:nvSpPr>
            <p:spPr>
              <a:xfrm>
                <a:off x="567961" y="1859340"/>
                <a:ext cx="8362319" cy="1569660"/>
              </a:xfrm>
              <a:prstGeom prst="rect">
                <a:avLst/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Objective Function (design variable: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=1,2,3…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r>
                  <a:rPr lang="en-US" altLang="zh-TW" sz="2400" dirty="0"/>
                  <a:t>= ∑ </a:t>
                </a:r>
                <a:r>
                  <a:rPr lang="en-US" altLang="zh-TW" sz="2400" b="1" dirty="0">
                    <a:solidFill>
                      <a:srgbClr val="C00000"/>
                    </a:solidFill>
                  </a:rPr>
                  <a:t>way point distances</a:t>
                </a:r>
                <a:r>
                  <a:rPr lang="en-US" altLang="zh-TW" sz="2400" b="1" dirty="0"/>
                  <a:t> </a:t>
                </a:r>
                <a:r>
                  <a:rPr lang="en-US" altLang="zh-TW" sz="2400" dirty="0"/>
                  <a:t>+ ∑ </a:t>
                </a:r>
                <a:r>
                  <a:rPr lang="en-US" altLang="zh-TW" sz="2400" b="1" dirty="0">
                    <a:solidFill>
                      <a:schemeClr val="accent5">
                        <a:lumMod val="50000"/>
                      </a:schemeClr>
                    </a:solidFill>
                  </a:rPr>
                  <a:t>change amount of velocity</a:t>
                </a:r>
              </a:p>
              <a:p>
                <a:r>
                  <a:rPr lang="en-US" altLang="zh-TW" sz="2400" dirty="0"/>
                  <a:t>Subjected to:</a:t>
                </a:r>
              </a:p>
              <a:p>
                <a:r>
                  <a:rPr lang="en-US" altLang="zh-TW" sz="2400" dirty="0"/>
                  <a:t> </a:t>
                </a:r>
                <a:r>
                  <a:rPr lang="en-US" altLang="zh-TW" sz="2400" b="1" dirty="0"/>
                  <a:t>Velocity Obstacles </a:t>
                </a:r>
                <a:endParaRPr lang="zh-TW" altLang="en-US" sz="2400" b="1" dirty="0"/>
              </a:p>
            </p:txBody>
          </p:sp>
        </mc:Choice>
        <mc:Fallback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E936BCB4-5B7F-4D31-BFF0-8EDC5D3AC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1" y="1859340"/>
                <a:ext cx="8362319" cy="1569660"/>
              </a:xfrm>
              <a:prstGeom prst="rect">
                <a:avLst/>
              </a:prstGeom>
              <a:blipFill>
                <a:blip r:embed="rId8"/>
                <a:stretch>
                  <a:fillRect l="-1019" t="-2308" b="-7692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3C279BA9-FEC1-4CBC-866D-D3459F6484EF}"/>
              </a:ext>
            </a:extLst>
          </p:cNvPr>
          <p:cNvGrpSpPr/>
          <p:nvPr/>
        </p:nvGrpSpPr>
        <p:grpSpPr>
          <a:xfrm>
            <a:off x="567961" y="1514338"/>
            <a:ext cx="2069025" cy="461665"/>
            <a:chOff x="788583" y="2422890"/>
            <a:chExt cx="2069025" cy="461665"/>
          </a:xfrm>
        </p:grpSpPr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0315F151-DA84-4CCF-BA6A-AEF84C2C37FF}"/>
                </a:ext>
              </a:extLst>
            </p:cNvPr>
            <p:cNvSpPr txBox="1"/>
            <p:nvPr/>
          </p:nvSpPr>
          <p:spPr>
            <a:xfrm>
              <a:off x="1169918" y="2422890"/>
              <a:ext cx="1687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0B050"/>
                  </a:solidFill>
                </a:rPr>
                <a:t>Minimize</a:t>
              </a:r>
              <a:endParaRPr lang="zh-TW" altLang="en-US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20" name="箭號: 向上 119">
              <a:extLst>
                <a:ext uri="{FF2B5EF4-FFF2-40B4-BE49-F238E27FC236}">
                  <a16:creationId xmlns:a16="http://schemas.microsoft.com/office/drawing/2014/main" id="{FC2FA3F6-E291-46F5-80EB-E3CCC8AEED20}"/>
                </a:ext>
              </a:extLst>
            </p:cNvPr>
            <p:cNvSpPr/>
            <p:nvPr/>
          </p:nvSpPr>
          <p:spPr>
            <a:xfrm rot="10800000">
              <a:off x="788583" y="2458424"/>
              <a:ext cx="353129" cy="313642"/>
            </a:xfrm>
            <a:prstGeom prst="upArrow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1B093F46-9212-4D65-8735-33C93D4AC373}"/>
              </a:ext>
            </a:extLst>
          </p:cNvPr>
          <p:cNvGrpSpPr/>
          <p:nvPr/>
        </p:nvGrpSpPr>
        <p:grpSpPr>
          <a:xfrm>
            <a:off x="6693739" y="2722983"/>
            <a:ext cx="2733541" cy="3147706"/>
            <a:chOff x="3387633" y="2068020"/>
            <a:chExt cx="2733541" cy="3147706"/>
          </a:xfrm>
        </p:grpSpPr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3D5484CB-B331-4E57-B90F-0BD7ECF2D787}"/>
                </a:ext>
              </a:extLst>
            </p:cNvPr>
            <p:cNvGrpSpPr/>
            <p:nvPr/>
          </p:nvGrpSpPr>
          <p:grpSpPr>
            <a:xfrm>
              <a:off x="3764826" y="2918146"/>
              <a:ext cx="1908949" cy="2041609"/>
              <a:chOff x="3091521" y="3728818"/>
              <a:chExt cx="1908949" cy="2041609"/>
            </a:xfrm>
          </p:grpSpPr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5CEC3EF2-6ACE-425F-B5A2-A75B6432C83D}"/>
                  </a:ext>
                </a:extLst>
              </p:cNvPr>
              <p:cNvCxnSpPr/>
              <p:nvPr/>
            </p:nvCxnSpPr>
            <p:spPr>
              <a:xfrm flipH="1" flipV="1">
                <a:off x="3435024" y="4280228"/>
                <a:ext cx="921225" cy="1045782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>
                <a:extLst>
                  <a:ext uri="{FF2B5EF4-FFF2-40B4-BE49-F238E27FC236}">
                    <a16:creationId xmlns:a16="http://schemas.microsoft.com/office/drawing/2014/main" id="{A961CAA8-1650-4CD4-9749-01823BA64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83525" y="3973899"/>
                <a:ext cx="372724" cy="1361556"/>
              </a:xfrm>
              <a:prstGeom prst="straightConnector1">
                <a:avLst/>
              </a:prstGeom>
              <a:ln w="38100">
                <a:solidFill>
                  <a:srgbClr val="F26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63B54AF9-A7EA-4EFB-9C30-21EF66E44771}"/>
                  </a:ext>
                </a:extLst>
              </p:cNvPr>
              <p:cNvCxnSpPr/>
              <p:nvPr/>
            </p:nvCxnSpPr>
            <p:spPr>
              <a:xfrm flipV="1">
                <a:off x="3435024" y="3973899"/>
                <a:ext cx="548501" cy="306329"/>
              </a:xfrm>
              <a:prstGeom prst="line">
                <a:avLst/>
              </a:prstGeom>
              <a:ln w="19050">
                <a:solidFill>
                  <a:srgbClr val="00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4" name="文字方塊 93">
                    <a:extLst>
                      <a:ext uri="{FF2B5EF4-FFF2-40B4-BE49-F238E27FC236}">
                        <a16:creationId xmlns:a16="http://schemas.microsoft.com/office/drawing/2014/main" id="{9CDF11BD-BA6A-4F1D-99B0-50CFD3A9F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3345" y="4649195"/>
                    <a:ext cx="617754" cy="3704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0" name="文字方塊 109">
                    <a:extLst>
                      <a:ext uri="{FF2B5EF4-FFF2-40B4-BE49-F238E27FC236}">
                        <a16:creationId xmlns:a16="http://schemas.microsoft.com/office/drawing/2014/main" id="{E730216E-A175-4578-9296-EAD400DBEA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7139" y="4271173"/>
                    <a:ext cx="617754" cy="3704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2" name="文字方塊 111">
                    <a:extLst>
                      <a:ext uri="{FF2B5EF4-FFF2-40B4-BE49-F238E27FC236}">
                        <a16:creationId xmlns:a16="http://schemas.microsoft.com/office/drawing/2014/main" id="{A66C70DB-C719-4DC5-B173-758D7211E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1521" y="3728818"/>
                    <a:ext cx="617754" cy="3704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41" r="-32353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66B796C1-08B1-4DB0-95EC-ACCEF31B5B85}"/>
                  </a:ext>
                </a:extLst>
              </p:cNvPr>
              <p:cNvSpPr/>
              <p:nvPr/>
            </p:nvSpPr>
            <p:spPr>
              <a:xfrm>
                <a:off x="3161728" y="5384479"/>
                <a:ext cx="1838742" cy="385948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rgbClr val="0070C0"/>
                    </a:solidFill>
                  </a:rPr>
                  <a:t>Velocity space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15" name="矩形: 圓角 114">
              <a:extLst>
                <a:ext uri="{FF2B5EF4-FFF2-40B4-BE49-F238E27FC236}">
                  <a16:creationId xmlns:a16="http://schemas.microsoft.com/office/drawing/2014/main" id="{6A203B39-B41A-4B5A-A6D6-951CB83FF24C}"/>
                </a:ext>
              </a:extLst>
            </p:cNvPr>
            <p:cNvSpPr/>
            <p:nvPr/>
          </p:nvSpPr>
          <p:spPr>
            <a:xfrm>
              <a:off x="3681586" y="2808793"/>
              <a:ext cx="2127843" cy="2406933"/>
            </a:xfrm>
            <a:prstGeom prst="round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矩形: 剪去對角角落 115">
              <a:extLst>
                <a:ext uri="{FF2B5EF4-FFF2-40B4-BE49-F238E27FC236}">
                  <a16:creationId xmlns:a16="http://schemas.microsoft.com/office/drawing/2014/main" id="{18652F8E-12DA-4236-800D-6F6394CA4134}"/>
                </a:ext>
              </a:extLst>
            </p:cNvPr>
            <p:cNvSpPr/>
            <p:nvPr/>
          </p:nvSpPr>
          <p:spPr>
            <a:xfrm>
              <a:off x="3387633" y="2068020"/>
              <a:ext cx="2733541" cy="698686"/>
            </a:xfrm>
            <a:prstGeom prst="snip2DiagRect">
              <a:avLst>
                <a:gd name="adj1" fmla="val 21979"/>
                <a:gd name="adj2" fmla="val 2216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002060"/>
                  </a:solidFill>
                </a:rPr>
                <a:t>Change amount of velocity</a:t>
              </a:r>
              <a:endParaRPr lang="zh-TW" altLang="en-US" sz="24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65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17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08A229-5F20-472E-B671-C2FF00D7A3CE}"/>
              </a:ext>
            </a:extLst>
          </p:cNvPr>
          <p:cNvGrpSpPr/>
          <p:nvPr/>
        </p:nvGrpSpPr>
        <p:grpSpPr>
          <a:xfrm>
            <a:off x="1446270" y="1334785"/>
            <a:ext cx="2814556" cy="4318000"/>
            <a:chOff x="1689711" y="1380067"/>
            <a:chExt cx="2814556" cy="4318000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D3023E17-374D-4CDC-8C16-E8538F4CFD8E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4FA7C1B-7C40-486B-B4BF-0A936C382881}"/>
                </a:ext>
              </a:extLst>
            </p:cNvPr>
            <p:cNvCxnSpPr>
              <a:stCxn id="11" idx="1"/>
              <a:endCxn id="1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E226DF9-7BE2-4E0C-99C8-26981049C793}"/>
                </a:ext>
              </a:extLst>
            </p:cNvPr>
            <p:cNvCxnSpPr>
              <a:cxnSpLocks/>
              <a:stCxn id="11" idx="1"/>
              <a:endCxn id="1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/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99B352-5B55-4FAB-8313-87E15093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28" y="2946392"/>
                <a:ext cx="1126066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FB9D12B-1B8C-4D24-A25D-201FFB9410E2}"/>
              </a:ext>
            </a:extLst>
          </p:cNvPr>
          <p:cNvCxnSpPr/>
          <p:nvPr/>
        </p:nvCxnSpPr>
        <p:spPr>
          <a:xfrm>
            <a:off x="474744" y="5220985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A4FE00A-6132-4D90-AA50-30CB31A92ED6}"/>
              </a:ext>
            </a:extLst>
          </p:cNvPr>
          <p:cNvCxnSpPr>
            <a:cxnSpLocks/>
          </p:cNvCxnSpPr>
          <p:nvPr/>
        </p:nvCxnSpPr>
        <p:spPr>
          <a:xfrm flipV="1">
            <a:off x="2657088" y="2030901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/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F9A8ED2-0F1D-4EEC-B761-28D536A47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99" y="4761272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/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99685B8-A59F-4A4A-9779-2995E377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1" y="1752387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CED1280F-6294-479C-BD76-2600B0ACBBF2}"/>
              </a:ext>
            </a:extLst>
          </p:cNvPr>
          <p:cNvSpPr/>
          <p:nvPr/>
        </p:nvSpPr>
        <p:spPr>
          <a:xfrm>
            <a:off x="5394868" y="4626419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step -- VO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C2133A-556A-484F-8749-394EB58053EF}"/>
              </a:ext>
            </a:extLst>
          </p:cNvPr>
          <p:cNvGrpSpPr/>
          <p:nvPr/>
        </p:nvGrpSpPr>
        <p:grpSpPr>
          <a:xfrm>
            <a:off x="6750276" y="1334785"/>
            <a:ext cx="4058409" cy="4428858"/>
            <a:chOff x="6750276" y="1334785"/>
            <a:chExt cx="4058409" cy="442885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5A3CFC2-D21C-476D-8BDB-6C7B5211A4DA}"/>
                </a:ext>
              </a:extLst>
            </p:cNvPr>
            <p:cNvGrpSpPr/>
            <p:nvPr/>
          </p:nvGrpSpPr>
          <p:grpSpPr>
            <a:xfrm>
              <a:off x="7721802" y="1334785"/>
              <a:ext cx="2814556" cy="3453811"/>
              <a:chOff x="5791201" y="1380067"/>
              <a:chExt cx="2814556" cy="3453811"/>
            </a:xfrm>
          </p:grpSpPr>
          <p:sp>
            <p:nvSpPr>
              <p:cNvPr id="80" name="手繪多邊形: 圖案 79">
                <a:extLst>
                  <a:ext uri="{FF2B5EF4-FFF2-40B4-BE49-F238E27FC236}">
                    <a16:creationId xmlns:a16="http://schemas.microsoft.com/office/drawing/2014/main" id="{1474F6A2-82D0-4259-A9A3-9BFB25A7B8B7}"/>
                  </a:ext>
                </a:extLst>
              </p:cNvPr>
              <p:cNvSpPr/>
              <p:nvPr/>
            </p:nvSpPr>
            <p:spPr>
              <a:xfrm>
                <a:off x="6680713" y="3942554"/>
                <a:ext cx="864000" cy="864000"/>
              </a:xfrm>
              <a:custGeom>
                <a:avLst/>
                <a:gdLst>
                  <a:gd name="connsiteX0" fmla="*/ 432000 w 864000"/>
                  <a:gd name="connsiteY0" fmla="*/ 0 h 864000"/>
                  <a:gd name="connsiteX1" fmla="*/ 864000 w 864000"/>
                  <a:gd name="connsiteY1" fmla="*/ 432000 h 864000"/>
                  <a:gd name="connsiteX2" fmla="*/ 858035 w 864000"/>
                  <a:gd name="connsiteY2" fmla="*/ 491172 h 864000"/>
                  <a:gd name="connsiteX3" fmla="*/ 795907 w 864000"/>
                  <a:gd name="connsiteY3" fmla="*/ 663061 h 864000"/>
                  <a:gd name="connsiteX4" fmla="*/ 790221 w 864000"/>
                  <a:gd name="connsiteY4" fmla="*/ 673535 h 864000"/>
                  <a:gd name="connsiteX5" fmla="*/ 432000 w 864000"/>
                  <a:gd name="connsiteY5" fmla="*/ 864000 h 864000"/>
                  <a:gd name="connsiteX6" fmla="*/ 73779 w 864000"/>
                  <a:gd name="connsiteY6" fmla="*/ 673535 h 864000"/>
                  <a:gd name="connsiteX7" fmla="*/ 55892 w 864000"/>
                  <a:gd name="connsiteY7" fmla="*/ 640580 h 864000"/>
                  <a:gd name="connsiteX8" fmla="*/ 4191 w 864000"/>
                  <a:gd name="connsiteY8" fmla="*/ 473575 h 864000"/>
                  <a:gd name="connsiteX9" fmla="*/ 0 w 864000"/>
                  <a:gd name="connsiteY9" fmla="*/ 432000 h 864000"/>
                  <a:gd name="connsiteX10" fmla="*/ 432000 w 864000"/>
                  <a:gd name="connsiteY10" fmla="*/ 0 h 8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4000" h="864000">
                    <a:moveTo>
                      <a:pt x="432000" y="0"/>
                    </a:moveTo>
                    <a:cubicBezTo>
                      <a:pt x="670587" y="0"/>
                      <a:pt x="864000" y="193413"/>
                      <a:pt x="864000" y="432000"/>
                    </a:cubicBezTo>
                    <a:lnTo>
                      <a:pt x="858035" y="491172"/>
                    </a:lnTo>
                    <a:lnTo>
                      <a:pt x="795907" y="663061"/>
                    </a:lnTo>
                    <a:lnTo>
                      <a:pt x="790221" y="673535"/>
                    </a:lnTo>
                    <a:cubicBezTo>
                      <a:pt x="712588" y="788448"/>
                      <a:pt x="581117" y="864000"/>
                      <a:pt x="432000" y="864000"/>
                    </a:cubicBezTo>
                    <a:cubicBezTo>
                      <a:pt x="282883" y="864000"/>
                      <a:pt x="151413" y="788448"/>
                      <a:pt x="73779" y="673535"/>
                    </a:cubicBezTo>
                    <a:lnTo>
                      <a:pt x="55892" y="640580"/>
                    </a:lnTo>
                    <a:lnTo>
                      <a:pt x="4191" y="473575"/>
                    </a:lnTo>
                    <a:lnTo>
                      <a:pt x="0" y="432000"/>
                    </a:lnTo>
                    <a:cubicBezTo>
                      <a:pt x="0" y="193413"/>
                      <a:pt x="193413" y="0"/>
                      <a:pt x="432000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7C9A62E7-BEA8-4D9F-BE98-CF22D8893B83}"/>
                  </a:ext>
                </a:extLst>
              </p:cNvPr>
              <p:cNvSpPr/>
              <p:nvPr/>
            </p:nvSpPr>
            <p:spPr>
              <a:xfrm>
                <a:off x="5791201" y="1380067"/>
                <a:ext cx="2814556" cy="3053659"/>
              </a:xfrm>
              <a:custGeom>
                <a:avLst/>
                <a:gdLst>
                  <a:gd name="connsiteX0" fmla="*/ 2687556 w 2814556"/>
                  <a:gd name="connsiteY0" fmla="*/ 0 h 3053659"/>
                  <a:gd name="connsiteX1" fmla="*/ 2721422 w 2814556"/>
                  <a:gd name="connsiteY1" fmla="*/ 16933 h 3053659"/>
                  <a:gd name="connsiteX2" fmla="*/ 2780689 w 2814556"/>
                  <a:gd name="connsiteY2" fmla="*/ 59266 h 3053659"/>
                  <a:gd name="connsiteX3" fmla="*/ 2814556 w 2814556"/>
                  <a:gd name="connsiteY3" fmla="*/ 101600 h 3053659"/>
                  <a:gd name="connsiteX4" fmla="*/ 1747547 w 2814556"/>
                  <a:gd name="connsiteY4" fmla="*/ 3053659 h 3053659"/>
                  <a:gd name="connsiteX5" fmla="*/ 1753512 w 2814556"/>
                  <a:gd name="connsiteY5" fmla="*/ 2994487 h 3053659"/>
                  <a:gd name="connsiteX6" fmla="*/ 1321512 w 2814556"/>
                  <a:gd name="connsiteY6" fmla="*/ 2562487 h 3053659"/>
                  <a:gd name="connsiteX7" fmla="*/ 889512 w 2814556"/>
                  <a:gd name="connsiteY7" fmla="*/ 2994487 h 3053659"/>
                  <a:gd name="connsiteX8" fmla="*/ 893703 w 2814556"/>
                  <a:gd name="connsiteY8" fmla="*/ 3036062 h 3053659"/>
                  <a:gd name="connsiteX9" fmla="*/ 3622 w 2814556"/>
                  <a:gd name="connsiteY9" fmla="*/ 160866 h 3053659"/>
                  <a:gd name="connsiteX10" fmla="*/ 3622 w 2814556"/>
                  <a:gd name="connsiteY10" fmla="*/ 152400 h 3053659"/>
                  <a:gd name="connsiteX11" fmla="*/ 105222 w 2814556"/>
                  <a:gd name="connsiteY11" fmla="*/ 118533 h 3053659"/>
                  <a:gd name="connsiteX12" fmla="*/ 198356 w 2814556"/>
                  <a:gd name="connsiteY12" fmla="*/ 143933 h 3053659"/>
                  <a:gd name="connsiteX13" fmla="*/ 223756 w 2814556"/>
                  <a:gd name="connsiteY13" fmla="*/ 160866 h 3053659"/>
                  <a:gd name="connsiteX14" fmla="*/ 283022 w 2814556"/>
                  <a:gd name="connsiteY14" fmla="*/ 186266 h 3053659"/>
                  <a:gd name="connsiteX15" fmla="*/ 308422 w 2814556"/>
                  <a:gd name="connsiteY15" fmla="*/ 194733 h 3053659"/>
                  <a:gd name="connsiteX16" fmla="*/ 393089 w 2814556"/>
                  <a:gd name="connsiteY16" fmla="*/ 203200 h 3053659"/>
                  <a:gd name="connsiteX17" fmla="*/ 486222 w 2814556"/>
                  <a:gd name="connsiteY17" fmla="*/ 186266 h 3053659"/>
                  <a:gd name="connsiteX18" fmla="*/ 528556 w 2814556"/>
                  <a:gd name="connsiteY18" fmla="*/ 160866 h 3053659"/>
                  <a:gd name="connsiteX19" fmla="*/ 553956 w 2814556"/>
                  <a:gd name="connsiteY19" fmla="*/ 152400 h 3053659"/>
                  <a:gd name="connsiteX20" fmla="*/ 579356 w 2814556"/>
                  <a:gd name="connsiteY20" fmla="*/ 135466 h 3053659"/>
                  <a:gd name="connsiteX21" fmla="*/ 621689 w 2814556"/>
                  <a:gd name="connsiteY21" fmla="*/ 110066 h 3053659"/>
                  <a:gd name="connsiteX22" fmla="*/ 723289 w 2814556"/>
                  <a:gd name="connsiteY22" fmla="*/ 42333 h 3053659"/>
                  <a:gd name="connsiteX23" fmla="*/ 943422 w 2814556"/>
                  <a:gd name="connsiteY23" fmla="*/ 16933 h 3053659"/>
                  <a:gd name="connsiteX24" fmla="*/ 1045022 w 2814556"/>
                  <a:gd name="connsiteY24" fmla="*/ 67733 h 3053659"/>
                  <a:gd name="connsiteX25" fmla="*/ 1112756 w 2814556"/>
                  <a:gd name="connsiteY25" fmla="*/ 101600 h 3053659"/>
                  <a:gd name="connsiteX26" fmla="*/ 1180489 w 2814556"/>
                  <a:gd name="connsiteY26" fmla="*/ 152400 h 3053659"/>
                  <a:gd name="connsiteX27" fmla="*/ 1400622 w 2814556"/>
                  <a:gd name="connsiteY27" fmla="*/ 186266 h 3053659"/>
                  <a:gd name="connsiteX28" fmla="*/ 1595356 w 2814556"/>
                  <a:gd name="connsiteY28" fmla="*/ 127000 h 3053659"/>
                  <a:gd name="connsiteX29" fmla="*/ 1654622 w 2814556"/>
                  <a:gd name="connsiteY29" fmla="*/ 101600 h 3053659"/>
                  <a:gd name="connsiteX30" fmla="*/ 1747756 w 2814556"/>
                  <a:gd name="connsiteY30" fmla="*/ 84666 h 3053659"/>
                  <a:gd name="connsiteX31" fmla="*/ 1798556 w 2814556"/>
                  <a:gd name="connsiteY31" fmla="*/ 67733 h 3053659"/>
                  <a:gd name="connsiteX32" fmla="*/ 1993289 w 2814556"/>
                  <a:gd name="connsiteY32" fmla="*/ 67733 h 3053659"/>
                  <a:gd name="connsiteX33" fmla="*/ 2052556 w 2814556"/>
                  <a:gd name="connsiteY33" fmla="*/ 101600 h 3053659"/>
                  <a:gd name="connsiteX34" fmla="*/ 2128756 w 2814556"/>
                  <a:gd name="connsiteY34" fmla="*/ 118533 h 3053659"/>
                  <a:gd name="connsiteX35" fmla="*/ 2204956 w 2814556"/>
                  <a:gd name="connsiteY35" fmla="*/ 160866 h 3053659"/>
                  <a:gd name="connsiteX36" fmla="*/ 2238822 w 2814556"/>
                  <a:gd name="connsiteY36" fmla="*/ 177800 h 3053659"/>
                  <a:gd name="connsiteX37" fmla="*/ 2323489 w 2814556"/>
                  <a:gd name="connsiteY37" fmla="*/ 194733 h 3053659"/>
                  <a:gd name="connsiteX38" fmla="*/ 2408156 w 2814556"/>
                  <a:gd name="connsiteY38" fmla="*/ 186266 h 3053659"/>
                  <a:gd name="connsiteX39" fmla="*/ 2526689 w 2814556"/>
                  <a:gd name="connsiteY39" fmla="*/ 84666 h 3053659"/>
                  <a:gd name="connsiteX40" fmla="*/ 2628289 w 2814556"/>
                  <a:gd name="connsiteY40" fmla="*/ 16933 h 3053659"/>
                  <a:gd name="connsiteX41" fmla="*/ 2687556 w 2814556"/>
                  <a:gd name="connsiteY41" fmla="*/ 0 h 305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814556" h="3053659">
                    <a:moveTo>
                      <a:pt x="2687556" y="0"/>
                    </a:moveTo>
                    <a:cubicBezTo>
                      <a:pt x="2700177" y="0"/>
                      <a:pt x="2710774" y="10157"/>
                      <a:pt x="2721422" y="16933"/>
                    </a:cubicBezTo>
                    <a:cubicBezTo>
                      <a:pt x="2741904" y="29967"/>
                      <a:pt x="2760933" y="45155"/>
                      <a:pt x="2780689" y="59266"/>
                    </a:cubicBezTo>
                    <a:lnTo>
                      <a:pt x="2814556" y="101600"/>
                    </a:lnTo>
                    <a:lnTo>
                      <a:pt x="1747547" y="3053659"/>
                    </a:lnTo>
                    <a:lnTo>
                      <a:pt x="1753512" y="2994487"/>
                    </a:lnTo>
                    <a:cubicBezTo>
                      <a:pt x="1753512" y="2755900"/>
                      <a:pt x="1560099" y="2562487"/>
                      <a:pt x="1321512" y="2562487"/>
                    </a:cubicBezTo>
                    <a:cubicBezTo>
                      <a:pt x="1082925" y="2562487"/>
                      <a:pt x="889512" y="2755900"/>
                      <a:pt x="889512" y="2994487"/>
                    </a:cubicBezTo>
                    <a:lnTo>
                      <a:pt x="893703" y="3036062"/>
                    </a:lnTo>
                    <a:lnTo>
                      <a:pt x="3622" y="160866"/>
                    </a:lnTo>
                    <a:cubicBezTo>
                      <a:pt x="-2022" y="163689"/>
                      <a:pt x="-320" y="157328"/>
                      <a:pt x="3622" y="152400"/>
                    </a:cubicBezTo>
                    <a:cubicBezTo>
                      <a:pt x="37550" y="109989"/>
                      <a:pt x="37490" y="126059"/>
                      <a:pt x="105222" y="118533"/>
                    </a:cubicBezTo>
                    <a:cubicBezTo>
                      <a:pt x="128617" y="124382"/>
                      <a:pt x="181586" y="137225"/>
                      <a:pt x="198356" y="143933"/>
                    </a:cubicBezTo>
                    <a:cubicBezTo>
                      <a:pt x="207804" y="147712"/>
                      <a:pt x="214655" y="156315"/>
                      <a:pt x="223756" y="160866"/>
                    </a:cubicBezTo>
                    <a:cubicBezTo>
                      <a:pt x="242980" y="170478"/>
                      <a:pt x="263066" y="178284"/>
                      <a:pt x="283022" y="186266"/>
                    </a:cubicBezTo>
                    <a:cubicBezTo>
                      <a:pt x="291308" y="189581"/>
                      <a:pt x="299601" y="193376"/>
                      <a:pt x="308422" y="194733"/>
                    </a:cubicBezTo>
                    <a:cubicBezTo>
                      <a:pt x="336455" y="199046"/>
                      <a:pt x="364867" y="200378"/>
                      <a:pt x="393089" y="203200"/>
                    </a:cubicBezTo>
                    <a:cubicBezTo>
                      <a:pt x="405024" y="201495"/>
                      <a:pt x="467311" y="194671"/>
                      <a:pt x="486222" y="186266"/>
                    </a:cubicBezTo>
                    <a:cubicBezTo>
                      <a:pt x="501260" y="179582"/>
                      <a:pt x="513837" y="168225"/>
                      <a:pt x="528556" y="160866"/>
                    </a:cubicBezTo>
                    <a:cubicBezTo>
                      <a:pt x="536538" y="156875"/>
                      <a:pt x="545974" y="156391"/>
                      <a:pt x="553956" y="152400"/>
                    </a:cubicBezTo>
                    <a:cubicBezTo>
                      <a:pt x="563058" y="147849"/>
                      <a:pt x="570727" y="140859"/>
                      <a:pt x="579356" y="135466"/>
                    </a:cubicBezTo>
                    <a:cubicBezTo>
                      <a:pt x="593311" y="126744"/>
                      <a:pt x="608699" y="120169"/>
                      <a:pt x="621689" y="110066"/>
                    </a:cubicBezTo>
                    <a:cubicBezTo>
                      <a:pt x="666823" y="74962"/>
                      <a:pt x="651684" y="57075"/>
                      <a:pt x="723289" y="42333"/>
                    </a:cubicBezTo>
                    <a:cubicBezTo>
                      <a:pt x="795636" y="27438"/>
                      <a:pt x="870044" y="25400"/>
                      <a:pt x="943422" y="16933"/>
                    </a:cubicBezTo>
                    <a:cubicBezTo>
                      <a:pt x="1020711" y="47848"/>
                      <a:pt x="951856" y="18044"/>
                      <a:pt x="1045022" y="67733"/>
                    </a:cubicBezTo>
                    <a:cubicBezTo>
                      <a:pt x="1067295" y="79612"/>
                      <a:pt x="1091350" y="88221"/>
                      <a:pt x="1112756" y="101600"/>
                    </a:cubicBezTo>
                    <a:cubicBezTo>
                      <a:pt x="1136688" y="116558"/>
                      <a:pt x="1153414" y="144437"/>
                      <a:pt x="1180489" y="152400"/>
                    </a:cubicBezTo>
                    <a:cubicBezTo>
                      <a:pt x="1251713" y="173348"/>
                      <a:pt x="1327244" y="174977"/>
                      <a:pt x="1400622" y="186266"/>
                    </a:cubicBezTo>
                    <a:cubicBezTo>
                      <a:pt x="1503444" y="171578"/>
                      <a:pt x="1451320" y="183362"/>
                      <a:pt x="1595356" y="127000"/>
                    </a:cubicBezTo>
                    <a:cubicBezTo>
                      <a:pt x="1615371" y="119168"/>
                      <a:pt x="1633913" y="107353"/>
                      <a:pt x="1654622" y="101600"/>
                    </a:cubicBezTo>
                    <a:cubicBezTo>
                      <a:pt x="1685024" y="93155"/>
                      <a:pt x="1717041" y="91893"/>
                      <a:pt x="1747756" y="84666"/>
                    </a:cubicBezTo>
                    <a:cubicBezTo>
                      <a:pt x="1765131" y="80578"/>
                      <a:pt x="1781623" y="73377"/>
                      <a:pt x="1798556" y="67733"/>
                    </a:cubicBezTo>
                    <a:cubicBezTo>
                      <a:pt x="1833478" y="65550"/>
                      <a:pt x="1942367" y="49546"/>
                      <a:pt x="1993289" y="67733"/>
                    </a:cubicBezTo>
                    <a:cubicBezTo>
                      <a:pt x="2014717" y="75386"/>
                      <a:pt x="2032800" y="90311"/>
                      <a:pt x="2052556" y="101600"/>
                    </a:cubicBezTo>
                    <a:cubicBezTo>
                      <a:pt x="2077956" y="107244"/>
                      <a:pt x="2103887" y="110881"/>
                      <a:pt x="2128756" y="118533"/>
                    </a:cubicBezTo>
                    <a:cubicBezTo>
                      <a:pt x="2146954" y="124132"/>
                      <a:pt x="2191421" y="153346"/>
                      <a:pt x="2204956" y="160866"/>
                    </a:cubicBezTo>
                    <a:cubicBezTo>
                      <a:pt x="2215989" y="166996"/>
                      <a:pt x="2226686" y="174333"/>
                      <a:pt x="2238822" y="177800"/>
                    </a:cubicBezTo>
                    <a:cubicBezTo>
                      <a:pt x="2266496" y="185707"/>
                      <a:pt x="2295267" y="189089"/>
                      <a:pt x="2323489" y="194733"/>
                    </a:cubicBezTo>
                    <a:cubicBezTo>
                      <a:pt x="2351711" y="191911"/>
                      <a:pt x="2380422" y="192209"/>
                      <a:pt x="2408156" y="186266"/>
                    </a:cubicBezTo>
                    <a:cubicBezTo>
                      <a:pt x="2452425" y="176780"/>
                      <a:pt x="2513093" y="98262"/>
                      <a:pt x="2526689" y="84666"/>
                    </a:cubicBezTo>
                    <a:cubicBezTo>
                      <a:pt x="2555470" y="55885"/>
                      <a:pt x="2594422" y="39511"/>
                      <a:pt x="2628289" y="16933"/>
                    </a:cubicBezTo>
                    <a:cubicBezTo>
                      <a:pt x="2648045" y="11289"/>
                      <a:pt x="2667010" y="0"/>
                      <a:pt x="2687556" y="0"/>
                    </a:cubicBezTo>
                    <a:close/>
                  </a:path>
                </a:pathLst>
              </a:custGeom>
              <a:ln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手繪多邊形: 圖案 77">
                <a:extLst>
                  <a:ext uri="{FF2B5EF4-FFF2-40B4-BE49-F238E27FC236}">
                    <a16:creationId xmlns:a16="http://schemas.microsoft.com/office/drawing/2014/main" id="{73DD6838-4C82-47D4-B20B-44BD185DE73A}"/>
                  </a:ext>
                </a:extLst>
              </p:cNvPr>
              <p:cNvSpPr/>
              <p:nvPr/>
            </p:nvSpPr>
            <p:spPr>
              <a:xfrm>
                <a:off x="6684905" y="4416130"/>
                <a:ext cx="51701" cy="167005"/>
              </a:xfrm>
              <a:custGeom>
                <a:avLst/>
                <a:gdLst>
                  <a:gd name="connsiteX0" fmla="*/ 0 w 51701"/>
                  <a:gd name="connsiteY0" fmla="*/ 0 h 167005"/>
                  <a:gd name="connsiteX1" fmla="*/ 51701 w 51701"/>
                  <a:gd name="connsiteY1" fmla="*/ 167005 h 167005"/>
                  <a:gd name="connsiteX2" fmla="*/ 29758 w 51701"/>
                  <a:gd name="connsiteY2" fmla="*/ 126579 h 167005"/>
                  <a:gd name="connsiteX3" fmla="*/ 4586 w 51701"/>
                  <a:gd name="connsiteY3" fmla="*/ 45488 h 167005"/>
                  <a:gd name="connsiteX4" fmla="*/ 0 w 51701"/>
                  <a:gd name="connsiteY4" fmla="*/ 0 h 16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1" h="167005">
                    <a:moveTo>
                      <a:pt x="0" y="0"/>
                    </a:moveTo>
                    <a:lnTo>
                      <a:pt x="51701" y="167005"/>
                    </a:lnTo>
                    <a:lnTo>
                      <a:pt x="29758" y="126579"/>
                    </a:lnTo>
                    <a:cubicBezTo>
                      <a:pt x="18828" y="100737"/>
                      <a:pt x="10341" y="73610"/>
                      <a:pt x="4586" y="454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D444C34B-B904-4C3A-BC71-4457D28C6288}"/>
                  </a:ext>
                </a:extLst>
              </p:cNvPr>
              <p:cNvSpPr/>
              <p:nvPr/>
            </p:nvSpPr>
            <p:spPr>
              <a:xfrm>
                <a:off x="7476620" y="4433727"/>
                <a:ext cx="62128" cy="171889"/>
              </a:xfrm>
              <a:custGeom>
                <a:avLst/>
                <a:gdLst>
                  <a:gd name="connsiteX0" fmla="*/ 62128 w 62128"/>
                  <a:gd name="connsiteY0" fmla="*/ 0 h 171889"/>
                  <a:gd name="connsiteX1" fmla="*/ 59316 w 62128"/>
                  <a:gd name="connsiteY1" fmla="*/ 27891 h 171889"/>
                  <a:gd name="connsiteX2" fmla="*/ 34144 w 62128"/>
                  <a:gd name="connsiteY2" fmla="*/ 108982 h 171889"/>
                  <a:gd name="connsiteX3" fmla="*/ 0 w 62128"/>
                  <a:gd name="connsiteY3" fmla="*/ 171889 h 171889"/>
                  <a:gd name="connsiteX4" fmla="*/ 62128 w 62128"/>
                  <a:gd name="connsiteY4" fmla="*/ 0 h 171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28" h="171889">
                    <a:moveTo>
                      <a:pt x="62128" y="0"/>
                    </a:moveTo>
                    <a:lnTo>
                      <a:pt x="59316" y="27891"/>
                    </a:lnTo>
                    <a:cubicBezTo>
                      <a:pt x="53562" y="56013"/>
                      <a:pt x="45075" y="83140"/>
                      <a:pt x="34144" y="108982"/>
                    </a:cubicBezTo>
                    <a:lnTo>
                      <a:pt x="0" y="171889"/>
                    </a:lnTo>
                    <a:lnTo>
                      <a:pt x="6212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拱形 23">
                <a:extLst>
                  <a:ext uri="{FF2B5EF4-FFF2-40B4-BE49-F238E27FC236}">
                    <a16:creationId xmlns:a16="http://schemas.microsoft.com/office/drawing/2014/main" id="{D974F0F7-1048-449D-80B3-1786888B247D}"/>
                  </a:ext>
                </a:extLst>
              </p:cNvPr>
              <p:cNvSpPr/>
              <p:nvPr/>
            </p:nvSpPr>
            <p:spPr>
              <a:xfrm rot="10974555">
                <a:off x="6680713" y="3969878"/>
                <a:ext cx="864000" cy="864000"/>
              </a:xfrm>
              <a:prstGeom prst="blockArc">
                <a:avLst>
                  <a:gd name="adj1" fmla="val 11915825"/>
                  <a:gd name="adj2" fmla="val 20713052"/>
                  <a:gd name="adj3" fmla="val 43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34B48AE2-6F69-4157-B76F-A0D2063C6C78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7497031" y="1481668"/>
                <a:ext cx="1108726" cy="3071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BF4B51D4-76C3-40D7-9986-DDDEDC63DE6C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H="1" flipV="1">
                <a:off x="5794823" y="1532468"/>
                <a:ext cx="941782" cy="3050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674B5426-B80F-4F64-9961-A838E063A5F4}"/>
                </a:ext>
              </a:extLst>
            </p:cNvPr>
            <p:cNvCxnSpPr/>
            <p:nvPr/>
          </p:nvCxnSpPr>
          <p:spPr>
            <a:xfrm>
              <a:off x="6750276" y="5220985"/>
              <a:ext cx="4038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C548FE7-9403-4F83-9ED4-E8A9D352E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620" y="2030901"/>
              <a:ext cx="0" cy="37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/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7883740E-2161-4829-A373-97A14843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4031" y="4760296"/>
                  <a:ext cx="54465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/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17C298B7-336F-45D5-B69B-10E9C300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381" y="1752387"/>
                  <a:ext cx="528471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980993E-5422-4688-BA02-BF003AD1F6ED}"/>
                </a:ext>
              </a:extLst>
            </p:cNvPr>
            <p:cNvSpPr/>
            <p:nvPr/>
          </p:nvSpPr>
          <p:spPr>
            <a:xfrm>
              <a:off x="8410620" y="4706894"/>
              <a:ext cx="1044000" cy="1044000"/>
            </a:xfrm>
            <a:prstGeom prst="ellipse">
              <a:avLst/>
            </a:prstGeom>
            <a:solidFill>
              <a:srgbClr val="C5E0B4">
                <a:alpha val="50196"/>
              </a:srgbClr>
            </a:solidFill>
            <a:ln w="5715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/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8F803E1E-D665-464B-9BF1-29D229A75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587" y="2848298"/>
                  <a:ext cx="112606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EA8EDBA-5643-4144-9550-B542768F7ECF}"/>
              </a:ext>
            </a:extLst>
          </p:cNvPr>
          <p:cNvSpPr txBox="1"/>
          <p:nvPr/>
        </p:nvSpPr>
        <p:spPr>
          <a:xfrm>
            <a:off x="4728738" y="4081883"/>
            <a:ext cx="230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Cut off the relatively safe region</a:t>
            </a:r>
            <a:endParaRPr lang="zh-TW" altLang="en-US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6A875127-3754-4A8B-96CF-7C16DCA6E551}"/>
              </a:ext>
            </a:extLst>
          </p:cNvPr>
          <p:cNvGrpSpPr/>
          <p:nvPr/>
        </p:nvGrpSpPr>
        <p:grpSpPr>
          <a:xfrm rot="1202559">
            <a:off x="2183499" y="1823328"/>
            <a:ext cx="2814556" cy="4318000"/>
            <a:chOff x="1689711" y="1380067"/>
            <a:chExt cx="2814556" cy="4318000"/>
          </a:xfrm>
        </p:grpSpPr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977B75D9-8318-4A90-B9D7-0B9CFDBA1BB3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B9FFD667-0287-4489-8AAF-9C6C27D03DBC}"/>
                </a:ext>
              </a:extLst>
            </p:cNvPr>
            <p:cNvCxnSpPr>
              <a:stCxn id="61" idx="1"/>
              <a:endCxn id="61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86D78892-AB74-4BE4-8615-D27D141A8D60}"/>
                </a:ext>
              </a:extLst>
            </p:cNvPr>
            <p:cNvCxnSpPr>
              <a:cxnSpLocks/>
              <a:stCxn id="61" idx="1"/>
              <a:endCxn id="61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D8F50-D7E7-4697-964D-CF1A372D8F4E}"/>
              </a:ext>
            </a:extLst>
          </p:cNvPr>
          <p:cNvSpPr txBox="1"/>
          <p:nvPr/>
        </p:nvSpPr>
        <p:spPr>
          <a:xfrm>
            <a:off x="3212091" y="4204561"/>
            <a:ext cx="155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Ideal velocity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B4C9E6-470B-4C3F-B13F-5F9D4DC6920C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009906" y="4535613"/>
            <a:ext cx="283944" cy="2481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十字形 45">
            <a:extLst>
              <a:ext uri="{FF2B5EF4-FFF2-40B4-BE49-F238E27FC236}">
                <a16:creationId xmlns:a16="http://schemas.microsoft.com/office/drawing/2014/main" id="{361D086E-E07E-40CA-BA5E-A701085C3943}"/>
              </a:ext>
            </a:extLst>
          </p:cNvPr>
          <p:cNvSpPr/>
          <p:nvPr/>
        </p:nvSpPr>
        <p:spPr>
          <a:xfrm rot="18848572">
            <a:off x="9143204" y="4757300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E7A8819-1AAE-4EB7-92AF-B07616FA2342}"/>
              </a:ext>
            </a:extLst>
          </p:cNvPr>
          <p:cNvGrpSpPr/>
          <p:nvPr/>
        </p:nvGrpSpPr>
        <p:grpSpPr>
          <a:xfrm rot="11429961">
            <a:off x="643027" y="3660996"/>
            <a:ext cx="2814556" cy="4318000"/>
            <a:chOff x="1689711" y="1380067"/>
            <a:chExt cx="2814556" cy="4318000"/>
          </a:xfrm>
        </p:grpSpPr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626CAA2D-6D35-4D35-A595-7206C8002681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9BC4EE91-302B-4731-A6FD-1013187EEDF5}"/>
                </a:ext>
              </a:extLst>
            </p:cNvPr>
            <p:cNvCxnSpPr>
              <a:stCxn id="55" idx="1"/>
              <a:endCxn id="55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4AFED916-69A1-47B9-B25F-E017912CFECB}"/>
                </a:ext>
              </a:extLst>
            </p:cNvPr>
            <p:cNvCxnSpPr>
              <a:cxnSpLocks/>
              <a:stCxn id="55" idx="1"/>
              <a:endCxn id="55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橢圓 57">
            <a:extLst>
              <a:ext uri="{FF2B5EF4-FFF2-40B4-BE49-F238E27FC236}">
                <a16:creationId xmlns:a16="http://schemas.microsoft.com/office/drawing/2014/main" id="{7E2A6581-5D97-43AE-8A49-5DBE4AC0E1AB}"/>
              </a:ext>
            </a:extLst>
          </p:cNvPr>
          <p:cNvSpPr/>
          <p:nvPr/>
        </p:nvSpPr>
        <p:spPr>
          <a:xfrm>
            <a:off x="2135088" y="4706894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手繪多邊形: 圖案 80">
            <a:extLst>
              <a:ext uri="{FF2B5EF4-FFF2-40B4-BE49-F238E27FC236}">
                <a16:creationId xmlns:a16="http://schemas.microsoft.com/office/drawing/2014/main" id="{72B954C9-AB1A-46AC-AB81-7B60FAE2ABFB}"/>
              </a:ext>
            </a:extLst>
          </p:cNvPr>
          <p:cNvSpPr/>
          <p:nvPr/>
        </p:nvSpPr>
        <p:spPr>
          <a:xfrm>
            <a:off x="1345843" y="4783668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715D466-372A-43FF-B798-E3B622E2931B}"/>
              </a:ext>
            </a:extLst>
          </p:cNvPr>
          <p:cNvSpPr txBox="1"/>
          <p:nvPr/>
        </p:nvSpPr>
        <p:spPr>
          <a:xfrm>
            <a:off x="427892" y="4380414"/>
            <a:ext cx="223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Dynamic feasible region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9" name="十字形 8">
            <a:extLst>
              <a:ext uri="{FF2B5EF4-FFF2-40B4-BE49-F238E27FC236}">
                <a16:creationId xmlns:a16="http://schemas.microsoft.com/office/drawing/2014/main" id="{6E5EB270-700A-4D47-AB7E-F4458EA72D24}"/>
              </a:ext>
            </a:extLst>
          </p:cNvPr>
          <p:cNvSpPr/>
          <p:nvPr/>
        </p:nvSpPr>
        <p:spPr>
          <a:xfrm rot="18848572">
            <a:off x="2887762" y="4763480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DB9AE243-A394-440C-BB5C-CDDFD8DB563C}"/>
              </a:ext>
            </a:extLst>
          </p:cNvPr>
          <p:cNvGrpSpPr/>
          <p:nvPr/>
        </p:nvGrpSpPr>
        <p:grpSpPr>
          <a:xfrm>
            <a:off x="4074767" y="2156208"/>
            <a:ext cx="3647035" cy="1878928"/>
            <a:chOff x="4260826" y="1912058"/>
            <a:chExt cx="3647035" cy="18789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FBF5925-5291-4417-BA20-F4609440DEE0}"/>
                </a:ext>
              </a:extLst>
            </p:cNvPr>
            <p:cNvSpPr/>
            <p:nvPr/>
          </p:nvSpPr>
          <p:spPr>
            <a:xfrm>
              <a:off x="4260826" y="1912058"/>
              <a:ext cx="3619862" cy="187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/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in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>
                      <a:solidFill>
                        <a:srgbClr val="FF0000"/>
                      </a:solidFill>
                    </a:rPr>
                    <a:t>danger</a:t>
                  </a:r>
                  <a:endParaRPr lang="zh-TW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204D022F-1C40-479C-96F2-9A6104487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269" y="1912058"/>
                  <a:ext cx="342507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313" t="-5147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/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Collide after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seconds → </a:t>
                  </a:r>
                  <a:r>
                    <a:rPr lang="en-US" altLang="zh-TW" sz="2400" b="1" dirty="0"/>
                    <a:t>relatively safe</a:t>
                  </a:r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B25C80A6-55B2-495C-9C56-F1D70B363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834" y="2743055"/>
                  <a:ext cx="364002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345" t="-5147" r="-3853" b="-169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704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32 -0.00162 L -2.08333E-6 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4" grpId="0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3287486" y="617517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Introduction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87484" y="2183983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Methods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3287484" y="3750449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Results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3287484" y="5316915"/>
            <a:ext cx="4775860" cy="9235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</a:rPr>
              <a:t>Discussion</a:t>
            </a:r>
            <a:endParaRPr lang="zh-TW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86E38339-B683-4D5E-AA04-8351E624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2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6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Mobile Robots (AMR)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3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DC488F-EDF0-495F-BB72-8011333D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38604" r="68006" b="10741"/>
          <a:stretch/>
        </p:blipFill>
        <p:spPr>
          <a:xfrm>
            <a:off x="5857855" y="1349421"/>
            <a:ext cx="2124893" cy="20097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67A69-DF11-47C2-BDAD-40F2BDFE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r="28485"/>
          <a:stretch/>
        </p:blipFill>
        <p:spPr>
          <a:xfrm>
            <a:off x="9450588" y="1371658"/>
            <a:ext cx="1250066" cy="1944821"/>
          </a:xfrm>
          <a:prstGeom prst="rect">
            <a:avLst/>
          </a:prstGeom>
        </p:spPr>
      </p:pic>
      <p:pic>
        <p:nvPicPr>
          <p:cNvPr id="12" name="Picture 8" descr="Mobile Robotics Applications for your Industry | Robotnik ®">
            <a:extLst>
              <a:ext uri="{FF2B5EF4-FFF2-40B4-BE49-F238E27FC236}">
                <a16:creationId xmlns:a16="http://schemas.microsoft.com/office/drawing/2014/main" id="{C245CE72-FCBB-4C8D-9D86-7508707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8" y="1342344"/>
            <a:ext cx="301178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84D290-28B8-4D94-B4FD-7F9E8C05120A}"/>
              </a:ext>
            </a:extLst>
          </p:cNvPr>
          <p:cNvGrpSpPr/>
          <p:nvPr/>
        </p:nvGrpSpPr>
        <p:grpSpPr>
          <a:xfrm>
            <a:off x="3681586" y="3535284"/>
            <a:ext cx="3643903" cy="2299561"/>
            <a:chOff x="3474720" y="3509056"/>
            <a:chExt cx="3643903" cy="229956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10E8EE3-6EC0-4C99-B4AF-C664A63D5D25}"/>
                </a:ext>
              </a:extLst>
            </p:cNvPr>
            <p:cNvGrpSpPr/>
            <p:nvPr/>
          </p:nvGrpSpPr>
          <p:grpSpPr>
            <a:xfrm>
              <a:off x="3474720" y="3509056"/>
              <a:ext cx="3643903" cy="2299561"/>
              <a:chOff x="3361509" y="3509056"/>
              <a:chExt cx="3643903" cy="2299561"/>
            </a:xfrm>
          </p:grpSpPr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B1A184A-BBE7-43C7-AD12-648F39B3DCE3}"/>
                  </a:ext>
                </a:extLst>
              </p:cNvPr>
              <p:cNvSpPr/>
              <p:nvPr/>
            </p:nvSpPr>
            <p:spPr>
              <a:xfrm>
                <a:off x="3361509" y="3509056"/>
                <a:ext cx="3643903" cy="2299561"/>
              </a:xfrm>
              <a:prstGeom prst="roundRect">
                <a:avLst/>
              </a:prstGeom>
              <a:solidFill>
                <a:srgbClr val="FFFFFF">
                  <a:alpha val="25098"/>
                </a:srgbClr>
              </a:solidFill>
              <a:ln w="285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F6E0E383-927F-41BA-ABAB-373D0BDAD9AF}"/>
                  </a:ext>
                </a:extLst>
              </p:cNvPr>
              <p:cNvGrpSpPr/>
              <p:nvPr/>
            </p:nvGrpSpPr>
            <p:grpSpPr>
              <a:xfrm>
                <a:off x="3736979" y="3592297"/>
                <a:ext cx="3268433" cy="2152132"/>
                <a:chOff x="3446275" y="3509056"/>
                <a:chExt cx="3268433" cy="2152132"/>
              </a:xfrm>
            </p:grpSpPr>
            <p:sp>
              <p:nvSpPr>
                <p:cNvPr id="8" name="矩形: 剪去同側角落 7">
                  <a:extLst>
                    <a:ext uri="{FF2B5EF4-FFF2-40B4-BE49-F238E27FC236}">
                      <a16:creationId xmlns:a16="http://schemas.microsoft.com/office/drawing/2014/main" id="{48508EBC-3573-46C4-B518-D62C737C0F69}"/>
                    </a:ext>
                  </a:extLst>
                </p:cNvPr>
                <p:cNvSpPr/>
                <p:nvPr/>
              </p:nvSpPr>
              <p:spPr>
                <a:xfrm>
                  <a:off x="3446275" y="3636604"/>
                  <a:ext cx="2099878" cy="741404"/>
                </a:xfrm>
                <a:prstGeom prst="snip2SameRect">
                  <a:avLst>
                    <a:gd name="adj1" fmla="val 16667"/>
                    <a:gd name="adj2" fmla="val 1833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F26E6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Motion Planning</a:t>
                  </a:r>
                  <a:endParaRPr lang="zh-TW" altLang="en-US" sz="2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F4130876-DCF4-436A-9521-36846569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576" y="3509056"/>
                  <a:ext cx="2152132" cy="21521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2E75BF5-1AEA-4BD6-9162-34BDBBDC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56" y="4604128"/>
              <a:ext cx="1052311" cy="105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" y="-186537"/>
            <a:ext cx="10515600" cy="1325563"/>
          </a:xfrm>
        </p:spPr>
        <p:txBody>
          <a:bodyPr/>
          <a:lstStyle/>
          <a:p>
            <a:r>
              <a:rPr lang="en-US" altLang="zh-TW" dirty="0"/>
              <a:t>Motion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4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B89A34D-905E-4936-A595-045CC1DA9D20}"/>
              </a:ext>
            </a:extLst>
          </p:cNvPr>
          <p:cNvGrpSpPr/>
          <p:nvPr/>
        </p:nvGrpSpPr>
        <p:grpSpPr>
          <a:xfrm>
            <a:off x="529734" y="3258578"/>
            <a:ext cx="2124001" cy="2535948"/>
            <a:chOff x="1744132" y="818621"/>
            <a:chExt cx="2124001" cy="2535948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924668-6903-4525-9902-5A667EF8E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708B9E4-F33F-492D-85AC-93C342BF1B82}"/>
                </a:ext>
              </a:extLst>
            </p:cNvPr>
            <p:cNvSpPr/>
            <p:nvPr/>
          </p:nvSpPr>
          <p:spPr>
            <a:xfrm>
              <a:off x="1744133" y="1230570"/>
              <a:ext cx="2124000" cy="2123999"/>
            </a:xfrm>
            <a:custGeom>
              <a:avLst/>
              <a:gdLst>
                <a:gd name="connsiteX0" fmla="*/ 0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0 w 2124000"/>
                <a:gd name="connsiteY3" fmla="*/ 2123999 h 2123999"/>
                <a:gd name="connsiteX4" fmla="*/ 0 w 2124000"/>
                <a:gd name="connsiteY4" fmla="*/ 0 h 2123999"/>
                <a:gd name="connsiteX5" fmla="*/ 1519199 w 2124000"/>
                <a:gd name="connsiteY5" fmla="*/ 73031 h 2123999"/>
                <a:gd name="connsiteX6" fmla="*/ 990600 w 2124000"/>
                <a:gd name="connsiteY6" fmla="*/ 1004497 h 2123999"/>
                <a:gd name="connsiteX7" fmla="*/ 1519199 w 2124000"/>
                <a:gd name="connsiteY7" fmla="*/ 1935963 h 2123999"/>
                <a:gd name="connsiteX8" fmla="*/ 2047798 w 2124000"/>
                <a:gd name="connsiteY8" fmla="*/ 1004497 h 2123999"/>
                <a:gd name="connsiteX9" fmla="*/ 1519199 w 2124000"/>
                <a:gd name="connsiteY9" fmla="*/ 73031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4000" h="2123999">
                  <a:moveTo>
                    <a:pt x="0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0" y="2123999"/>
                  </a:lnTo>
                  <a:lnTo>
                    <a:pt x="0" y="0"/>
                  </a:lnTo>
                  <a:close/>
                  <a:moveTo>
                    <a:pt x="1519199" y="73031"/>
                  </a:moveTo>
                  <a:cubicBezTo>
                    <a:pt x="1227262" y="73031"/>
                    <a:pt x="990600" y="490063"/>
                    <a:pt x="990600" y="1004497"/>
                  </a:cubicBezTo>
                  <a:cubicBezTo>
                    <a:pt x="990600" y="1518931"/>
                    <a:pt x="1227262" y="1935963"/>
                    <a:pt x="1519199" y="1935963"/>
                  </a:cubicBezTo>
                  <a:cubicBezTo>
                    <a:pt x="1811136" y="1935963"/>
                    <a:pt x="2047798" y="1518931"/>
                    <a:pt x="2047798" y="1004497"/>
                  </a:cubicBezTo>
                  <a:cubicBezTo>
                    <a:pt x="2047798" y="490063"/>
                    <a:pt x="1811136" y="73031"/>
                    <a:pt x="1519199" y="73031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19310A2-F1C8-45B1-8FA3-1CF9D09E3CBC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19" name="矩形: 圓角化同側角落 18">
                <a:extLst>
                  <a:ext uri="{FF2B5EF4-FFF2-40B4-BE49-F238E27FC236}">
                    <a16:creationId xmlns:a16="http://schemas.microsoft.com/office/drawing/2014/main" id="{4A75462C-AF8B-46C4-A9B3-97D08BA19D5F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Google Map</a:t>
                </a:r>
                <a:endParaRPr lang="zh-TW" altLang="en-US" b="1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30D959D-D0FA-4D77-B3DB-1A1A137E7D2E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8C0B06F-FB7A-4F42-967A-AD3D45B848F0}"/>
              </a:ext>
            </a:extLst>
          </p:cNvPr>
          <p:cNvGrpSpPr/>
          <p:nvPr/>
        </p:nvGrpSpPr>
        <p:grpSpPr>
          <a:xfrm>
            <a:off x="6913473" y="3258578"/>
            <a:ext cx="2124001" cy="2516111"/>
            <a:chOff x="1744131" y="3447437"/>
            <a:chExt cx="2124001" cy="2516111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D2F139C-4005-4BC1-9061-3B087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2" b="3261"/>
            <a:stretch/>
          </p:blipFill>
          <p:spPr>
            <a:xfrm>
              <a:off x="1744131" y="3839546"/>
              <a:ext cx="2124000" cy="2123999"/>
            </a:xfrm>
            <a:prstGeom prst="rect">
              <a:avLst/>
            </a:prstGeom>
          </p:spPr>
        </p:pic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6FA2F8BF-8D31-4A0A-B600-79D490B92AE1}"/>
                </a:ext>
              </a:extLst>
            </p:cNvPr>
            <p:cNvSpPr/>
            <p:nvPr/>
          </p:nvSpPr>
          <p:spPr>
            <a:xfrm>
              <a:off x="1744131" y="3839545"/>
              <a:ext cx="2124000" cy="2123999"/>
            </a:xfrm>
            <a:custGeom>
              <a:avLst/>
              <a:gdLst>
                <a:gd name="connsiteX0" fmla="*/ 205401 w 2124000"/>
                <a:gd name="connsiteY0" fmla="*/ 0 h 2123999"/>
                <a:gd name="connsiteX1" fmla="*/ 2124000 w 2124000"/>
                <a:gd name="connsiteY1" fmla="*/ 0 h 2123999"/>
                <a:gd name="connsiteX2" fmla="*/ 2124000 w 2124000"/>
                <a:gd name="connsiteY2" fmla="*/ 2123999 h 2123999"/>
                <a:gd name="connsiteX3" fmla="*/ 1141014 w 2124000"/>
                <a:gd name="connsiteY3" fmla="*/ 2123999 h 2123999"/>
                <a:gd name="connsiteX4" fmla="*/ 1141279 w 2124000"/>
                <a:gd name="connsiteY4" fmla="*/ 2122791 h 2123999"/>
                <a:gd name="connsiteX5" fmla="*/ 1185336 w 2124000"/>
                <a:gd name="connsiteY5" fmla="*/ 1636226 h 2123999"/>
                <a:gd name="connsiteX6" fmla="*/ 305561 w 2124000"/>
                <a:gd name="connsiteY6" fmla="*/ 8445 h 2123999"/>
                <a:gd name="connsiteX7" fmla="*/ 0 w 2124000"/>
                <a:gd name="connsiteY7" fmla="*/ 0 h 2123999"/>
                <a:gd name="connsiteX8" fmla="*/ 205329 w 2124000"/>
                <a:gd name="connsiteY8" fmla="*/ 0 h 2123999"/>
                <a:gd name="connsiteX9" fmla="*/ 105169 w 2124000"/>
                <a:gd name="connsiteY9" fmla="*/ 8445 h 2123999"/>
                <a:gd name="connsiteX10" fmla="*/ 7867 w 2124000"/>
                <a:gd name="connsiteY10" fmla="*/ 33240 h 2123999"/>
                <a:gd name="connsiteX11" fmla="*/ 0 w 2124000"/>
                <a:gd name="connsiteY11" fmla="*/ 36617 h 21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00" h="2123999">
                  <a:moveTo>
                    <a:pt x="205401" y="0"/>
                  </a:moveTo>
                  <a:lnTo>
                    <a:pt x="2124000" y="0"/>
                  </a:lnTo>
                  <a:lnTo>
                    <a:pt x="2124000" y="2123999"/>
                  </a:lnTo>
                  <a:lnTo>
                    <a:pt x="1141014" y="2123999"/>
                  </a:lnTo>
                  <a:lnTo>
                    <a:pt x="1141279" y="2122791"/>
                  </a:lnTo>
                  <a:cubicBezTo>
                    <a:pt x="1169911" y="1969085"/>
                    <a:pt x="1185336" y="1805663"/>
                    <a:pt x="1185336" y="1636226"/>
                  </a:cubicBezTo>
                  <a:cubicBezTo>
                    <a:pt x="1185336" y="789041"/>
                    <a:pt x="799718" y="92236"/>
                    <a:pt x="305561" y="8445"/>
                  </a:cubicBezTo>
                  <a:close/>
                  <a:moveTo>
                    <a:pt x="0" y="0"/>
                  </a:moveTo>
                  <a:lnTo>
                    <a:pt x="205329" y="0"/>
                  </a:lnTo>
                  <a:lnTo>
                    <a:pt x="105169" y="8445"/>
                  </a:lnTo>
                  <a:cubicBezTo>
                    <a:pt x="72225" y="14031"/>
                    <a:pt x="39764" y="22342"/>
                    <a:pt x="7867" y="33240"/>
                  </a:cubicBezTo>
                  <a:lnTo>
                    <a:pt x="0" y="36617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79D9A5A-B43A-4398-9720-763CA62F8F91}"/>
                </a:ext>
              </a:extLst>
            </p:cNvPr>
            <p:cNvGrpSpPr/>
            <p:nvPr/>
          </p:nvGrpSpPr>
          <p:grpSpPr>
            <a:xfrm>
              <a:off x="1744131" y="3447437"/>
              <a:ext cx="2124001" cy="2516111"/>
              <a:chOff x="1913466" y="1555222"/>
              <a:chExt cx="2365718" cy="2516111"/>
            </a:xfrm>
          </p:grpSpPr>
          <p:sp>
            <p:nvSpPr>
              <p:cNvPr id="39" name="矩形: 圓角化同側角落 38">
                <a:extLst>
                  <a:ext uri="{FF2B5EF4-FFF2-40B4-BE49-F238E27FC236}">
                    <a16:creationId xmlns:a16="http://schemas.microsoft.com/office/drawing/2014/main" id="{6087B422-3EAF-4820-97C8-DC7FD35C8966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Driver</a:t>
                </a:r>
                <a:endParaRPr lang="zh-TW" altLang="en-US" b="1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E9799DA-3D3D-47D9-8DE1-268DDB704BCC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rgbClr val="F26E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8C31ED9-ACE6-4A12-A440-9314F4498D52}"/>
              </a:ext>
            </a:extLst>
          </p:cNvPr>
          <p:cNvGrpSpPr/>
          <p:nvPr/>
        </p:nvGrpSpPr>
        <p:grpSpPr>
          <a:xfrm>
            <a:off x="3137594" y="3258578"/>
            <a:ext cx="2124001" cy="2516111"/>
            <a:chOff x="1744132" y="818621"/>
            <a:chExt cx="2124001" cy="2516111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CA94648-3B51-47F6-85CC-E19F077B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0A7C833B-BEAB-4181-83D6-6641ECED73A2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55" name="矩形: 圓角化同側角落 54">
                <a:extLst>
                  <a:ext uri="{FF2B5EF4-FFF2-40B4-BE49-F238E27FC236}">
                    <a16:creationId xmlns:a16="http://schemas.microsoft.com/office/drawing/2014/main" id="{C9925C4C-2A34-4641-9ABE-BA92C89BF7D9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Global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7A5457F-0EE9-4815-866A-8D1A297BFD96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40209D3F-524B-44C4-A148-8D92B74AF0D9}"/>
              </a:ext>
            </a:extLst>
          </p:cNvPr>
          <p:cNvGrpSpPr/>
          <p:nvPr/>
        </p:nvGrpSpPr>
        <p:grpSpPr>
          <a:xfrm>
            <a:off x="9521333" y="3258578"/>
            <a:ext cx="2124001" cy="2516111"/>
            <a:chOff x="1744132" y="818621"/>
            <a:chExt cx="2124001" cy="251611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D76C3F4-AB47-408C-B9D7-DC7A5ECB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r="3263"/>
            <a:stretch/>
          </p:blipFill>
          <p:spPr>
            <a:xfrm>
              <a:off x="1744132" y="1210730"/>
              <a:ext cx="2124000" cy="212399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56BA14F-92E6-40EB-A20B-D875EAFD5E04}"/>
                </a:ext>
              </a:extLst>
            </p:cNvPr>
            <p:cNvGrpSpPr/>
            <p:nvPr/>
          </p:nvGrpSpPr>
          <p:grpSpPr>
            <a:xfrm>
              <a:off x="1744132" y="818621"/>
              <a:ext cx="2124001" cy="2516111"/>
              <a:chOff x="1913466" y="1555222"/>
              <a:chExt cx="2365718" cy="2516111"/>
            </a:xfrm>
          </p:grpSpPr>
          <p:sp>
            <p:nvSpPr>
              <p:cNvPr id="65" name="矩形: 圓角化同側角落 64">
                <a:extLst>
                  <a:ext uri="{FF2B5EF4-FFF2-40B4-BE49-F238E27FC236}">
                    <a16:creationId xmlns:a16="http://schemas.microsoft.com/office/drawing/2014/main" id="{88F473DF-3F3C-4BCA-B05B-73179A9839B2}"/>
                  </a:ext>
                </a:extLst>
              </p:cNvPr>
              <p:cNvSpPr/>
              <p:nvPr/>
            </p:nvSpPr>
            <p:spPr>
              <a:xfrm>
                <a:off x="1913467" y="1555222"/>
                <a:ext cx="2365717" cy="392112"/>
              </a:xfrm>
              <a:prstGeom prst="round2Same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Local Planning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34C9AB-85B7-4819-8238-EA06E7109A4A}"/>
                  </a:ext>
                </a:extLst>
              </p:cNvPr>
              <p:cNvSpPr/>
              <p:nvPr/>
            </p:nvSpPr>
            <p:spPr>
              <a:xfrm>
                <a:off x="1913466" y="1947333"/>
                <a:ext cx="2365717" cy="212400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78FC494-59EE-4E73-AE8C-620058A0FC5C}"/>
              </a:ext>
            </a:extLst>
          </p:cNvPr>
          <p:cNvCxnSpPr>
            <a:cxnSpLocks/>
          </p:cNvCxnSpPr>
          <p:nvPr/>
        </p:nvCxnSpPr>
        <p:spPr>
          <a:xfrm>
            <a:off x="6087534" y="1800971"/>
            <a:ext cx="0" cy="4107134"/>
          </a:xfrm>
          <a:prstGeom prst="line">
            <a:avLst/>
          </a:prstGeom>
          <a:ln w="76200">
            <a:solidFill>
              <a:srgbClr val="B24F45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A771F0F0-9F27-4397-99C5-2E93E54770D0}"/>
              </a:ext>
            </a:extLst>
          </p:cNvPr>
          <p:cNvSpPr/>
          <p:nvPr/>
        </p:nvSpPr>
        <p:spPr>
          <a:xfrm>
            <a:off x="2653734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533D5596-7D7A-4E0D-8C51-8D76BD9ABC7C}"/>
              </a:ext>
            </a:extLst>
          </p:cNvPr>
          <p:cNvSpPr/>
          <p:nvPr/>
        </p:nvSpPr>
        <p:spPr>
          <a:xfrm>
            <a:off x="9037473" y="4340414"/>
            <a:ext cx="483859" cy="39211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2710A84-9ACC-4CEA-B6E0-E1AA9C0D7FB8}"/>
              </a:ext>
            </a:extLst>
          </p:cNvPr>
          <p:cNvSpPr txBox="1"/>
          <p:nvPr/>
        </p:nvSpPr>
        <p:spPr>
          <a:xfrm>
            <a:off x="771447" y="1677921"/>
            <a:ext cx="42484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Global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Avoiding Static obstacle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5F6734-881C-4C78-B830-D7B4C15A3AB6}"/>
              </a:ext>
            </a:extLst>
          </p:cNvPr>
          <p:cNvSpPr txBox="1"/>
          <p:nvPr/>
        </p:nvSpPr>
        <p:spPr>
          <a:xfrm>
            <a:off x="7155190" y="1677921"/>
            <a:ext cx="4619356" cy="156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Local Planning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Handle emergency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Evading moving objects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333F81-2010-42AE-BC74-2898DE80951D}"/>
              </a:ext>
            </a:extLst>
          </p:cNvPr>
          <p:cNvSpPr txBox="1"/>
          <p:nvPr/>
        </p:nvSpPr>
        <p:spPr>
          <a:xfrm>
            <a:off x="559292" y="834157"/>
            <a:ext cx="110734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</a:rPr>
              <a:t>Motion Planning finds a continuous sequence of valid configurations that safely and efficiently guide a robot from start to goal.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8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Local Planning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3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5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aphicFrame>
        <p:nvGraphicFramePr>
          <p:cNvPr id="3" name="表格 9">
            <a:extLst>
              <a:ext uri="{FF2B5EF4-FFF2-40B4-BE49-F238E27FC236}">
                <a16:creationId xmlns:a16="http://schemas.microsoft.com/office/drawing/2014/main" id="{04D9E07E-AAE9-4F74-8D33-578E523D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44452"/>
              </p:ext>
            </p:extLst>
          </p:nvPr>
        </p:nvGraphicFramePr>
        <p:xfrm>
          <a:off x="380842" y="1236132"/>
          <a:ext cx="11430316" cy="382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79">
                  <a:extLst>
                    <a:ext uri="{9D8B030D-6E8A-4147-A177-3AD203B41FA5}">
                      <a16:colId xmlns:a16="http://schemas.microsoft.com/office/drawing/2014/main" val="52537167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262029575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3230787889"/>
                    </a:ext>
                  </a:extLst>
                </a:gridCol>
                <a:gridCol w="2857579">
                  <a:extLst>
                    <a:ext uri="{9D8B030D-6E8A-4147-A177-3AD203B41FA5}">
                      <a16:colId xmlns:a16="http://schemas.microsoft.com/office/drawing/2014/main" val="1712748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Potential Fields (APF)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Window Approach (DWA)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Velocity Obstacles (VO)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Predictive Control (MPC)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23168"/>
                  </a:ext>
                </a:extLst>
              </a:tr>
              <a:tr h="18999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0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Simple for real-time avoidance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Effective, Dynamic feasible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Deal with multi-agents systems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Handles robot dynamics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3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Local minima issue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Struggle with moving obstacles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Poor to handle unknow intension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Computationally expensive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82509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A3F058A-6D2B-45F0-A943-FBA12D1B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064669"/>
            <a:ext cx="2590800" cy="144899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3B4535-74A0-409F-8D71-5A821EDFEE0E}"/>
              </a:ext>
            </a:extLst>
          </p:cNvPr>
          <p:cNvSpPr txBox="1"/>
          <p:nvPr/>
        </p:nvSpPr>
        <p:spPr>
          <a:xfrm>
            <a:off x="5343846" y="97930"/>
            <a:ext cx="34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[1]</a:t>
            </a:r>
            <a:r>
              <a:rPr lang="zh-TW" altLang="en-US" sz="8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zh-TW" sz="800" b="0" i="0" dirty="0" err="1">
                <a:solidFill>
                  <a:srgbClr val="222222"/>
                </a:solidFill>
                <a:effectLst/>
              </a:rPr>
              <a:t>Polvara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, Riccardo, et al. "Obstacle avoidance approaches for autonomous navigation of unmanned surface vehicles." </a:t>
            </a:r>
            <a:r>
              <a:rPr lang="en-US" altLang="zh-TW" sz="800" b="0" i="1" dirty="0">
                <a:solidFill>
                  <a:srgbClr val="222222"/>
                </a:solidFill>
                <a:effectLst/>
              </a:rPr>
              <a:t>The Journal of Navigation</a:t>
            </a:r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 71.1 (2018): 241-256.</a:t>
            </a:r>
            <a:endParaRPr lang="zh-TW" altLang="en-US" sz="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1E3FCB-9461-4CE1-B7C3-EE8E1E239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5" b="12415"/>
          <a:stretch/>
        </p:blipFill>
        <p:spPr>
          <a:xfrm>
            <a:off x="3388348" y="2064669"/>
            <a:ext cx="2543530" cy="14489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2D2CF7-188E-4F3D-BF2B-4ED12BA170CC}"/>
              </a:ext>
            </a:extLst>
          </p:cNvPr>
          <p:cNvSpPr txBox="1"/>
          <p:nvPr/>
        </p:nvSpPr>
        <p:spPr>
          <a:xfrm>
            <a:off x="5343846" y="526066"/>
            <a:ext cx="3631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dirty="0"/>
              <a:t>[2]</a:t>
            </a:r>
            <a:r>
              <a:rPr lang="zh-TW" altLang="en-US" sz="800" dirty="0"/>
              <a:t> </a:t>
            </a:r>
            <a:r>
              <a:rPr lang="en-US" altLang="zh-TW" sz="800" dirty="0"/>
              <a:t>Wu, C.-H. and K.-Y. Chan (2024). "Developing a dynamic obstacle avoidance system for autonomous mobile robots using Bayesian optimization and object tracking: Implementation and testing." </a:t>
            </a:r>
            <a:r>
              <a:rPr lang="en-US" altLang="zh-TW" sz="800" u="sng" dirty="0"/>
              <a:t>Proceedings of the Institution of Mechanical Engineers, Part C: Journal of Mechanical Engineering Science </a:t>
            </a:r>
            <a:r>
              <a:rPr lang="en-US" altLang="zh-TW" sz="800" b="1" u="sng" dirty="0"/>
              <a:t>238(9): 4007-4022.</a:t>
            </a:r>
          </a:p>
          <a:p>
            <a:pPr marR="0"/>
            <a:r>
              <a:rPr lang="zh-TW" altLang="en-US" sz="800" dirty="0"/>
              <a:t>	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557EBE6-8025-4555-A80C-8B4CFD6A1FFC}"/>
              </a:ext>
            </a:extLst>
          </p:cNvPr>
          <p:cNvSpPr txBox="1"/>
          <p:nvPr/>
        </p:nvSpPr>
        <p:spPr>
          <a:xfrm>
            <a:off x="471160" y="3290500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[1]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FD75D5-FCB0-4A0C-A87B-72E9FF11A472}"/>
              </a:ext>
            </a:extLst>
          </p:cNvPr>
          <p:cNvSpPr txBox="1"/>
          <p:nvPr/>
        </p:nvSpPr>
        <p:spPr>
          <a:xfrm>
            <a:off x="3317766" y="3482116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[2]</a:t>
            </a:r>
            <a:endParaRPr lang="zh-TW" altLang="en-US" sz="12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47E2553-E9F8-49E7-98DE-D2226201D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78" y="1881914"/>
            <a:ext cx="2202122" cy="20275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0BCF3EE-B059-422F-AEB6-62BD79348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604" y="1949123"/>
            <a:ext cx="2155586" cy="168008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B47C9A-EFFE-40D2-BDF0-1996D7A314D8}"/>
              </a:ext>
            </a:extLst>
          </p:cNvPr>
          <p:cNvSpPr txBox="1"/>
          <p:nvPr/>
        </p:nvSpPr>
        <p:spPr>
          <a:xfrm>
            <a:off x="9348093" y="3315358"/>
            <a:ext cx="516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[3]</a:t>
            </a:r>
            <a:endParaRPr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377D53-AE14-49CF-BD7F-6838C04ECFD7}"/>
              </a:ext>
            </a:extLst>
          </p:cNvPr>
          <p:cNvSpPr txBox="1"/>
          <p:nvPr/>
        </p:nvSpPr>
        <p:spPr>
          <a:xfrm>
            <a:off x="8915229" y="81985"/>
            <a:ext cx="3028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zh-TW" sz="800" b="0" i="0" dirty="0">
                <a:solidFill>
                  <a:srgbClr val="222222"/>
                </a:solidFill>
                <a:effectLst/>
              </a:rPr>
              <a:t>[3]</a:t>
            </a:r>
            <a:r>
              <a:rPr lang="en-US" altLang="zh-TW" sz="800" dirty="0"/>
              <a:t> Du Toit, N. E. and J. W. Burdick (2010). </a:t>
            </a:r>
            <a:r>
              <a:rPr lang="en-US" altLang="zh-TW" sz="800" u="sng" dirty="0"/>
              <a:t>Robotic motion planning in dynamic, cluttered, uncertain environments. 2010 IEEE International Conference on Robotics and Automation, IEEE.</a:t>
            </a:r>
          </a:p>
          <a:p>
            <a:pPr marR="0"/>
            <a:r>
              <a:rPr lang="zh-TW" altLang="en-US" sz="800" dirty="0"/>
              <a:t>	</a:t>
            </a:r>
          </a:p>
          <a:p>
            <a:endParaRPr lang="zh-TW" altLang="en-US" sz="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CD7D5B-31CA-4DAD-AE2F-181EBB3FD129}"/>
              </a:ext>
            </a:extLst>
          </p:cNvPr>
          <p:cNvSpPr/>
          <p:nvPr/>
        </p:nvSpPr>
        <p:spPr>
          <a:xfrm>
            <a:off x="3259824" y="1236132"/>
            <a:ext cx="2836176" cy="3820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49C7AA-90BF-4E1C-B296-33F9EE5D12E9}"/>
              </a:ext>
            </a:extLst>
          </p:cNvPr>
          <p:cNvSpPr/>
          <p:nvPr/>
        </p:nvSpPr>
        <p:spPr>
          <a:xfrm>
            <a:off x="6096000" y="1236132"/>
            <a:ext cx="5715158" cy="382016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A8096594-7996-4976-A658-A25792832FCC}"/>
              </a:ext>
            </a:extLst>
          </p:cNvPr>
          <p:cNvSpPr/>
          <p:nvPr/>
        </p:nvSpPr>
        <p:spPr>
          <a:xfrm>
            <a:off x="4535422" y="5070671"/>
            <a:ext cx="249382" cy="20774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E0247E4-E48B-4C12-9AA6-8DC31E1F79C8}"/>
              </a:ext>
            </a:extLst>
          </p:cNvPr>
          <p:cNvSpPr/>
          <p:nvPr/>
        </p:nvSpPr>
        <p:spPr>
          <a:xfrm>
            <a:off x="3468850" y="5292794"/>
            <a:ext cx="2418124" cy="703654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former lab members’ research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57A07E09-73D1-43D5-B3AA-3BD77517B541}"/>
              </a:ext>
            </a:extLst>
          </p:cNvPr>
          <p:cNvSpPr/>
          <p:nvPr/>
        </p:nvSpPr>
        <p:spPr>
          <a:xfrm>
            <a:off x="8832310" y="5093466"/>
            <a:ext cx="249382" cy="207744"/>
          </a:xfrm>
          <a:prstGeom prst="upArrow">
            <a:avLst/>
          </a:prstGeom>
          <a:ln w="9525"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237646F-BD98-40C7-8E69-1EE156A8CFFA}"/>
              </a:ext>
            </a:extLst>
          </p:cNvPr>
          <p:cNvSpPr/>
          <p:nvPr/>
        </p:nvSpPr>
        <p:spPr>
          <a:xfrm>
            <a:off x="7143007" y="5315589"/>
            <a:ext cx="3699163" cy="395197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My research want to use</a:t>
            </a:r>
            <a:endParaRPr lang="zh-TW" altLang="en-US" dirty="0">
              <a:solidFill>
                <a:schemeClr val="tx1"/>
              </a:solidFill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9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3F96F038-C4BD-4B8E-B330-4239374F314C}"/>
              </a:ext>
            </a:extLst>
          </p:cNvPr>
          <p:cNvSpPr/>
          <p:nvPr/>
        </p:nvSpPr>
        <p:spPr>
          <a:xfrm>
            <a:off x="1435100" y="1993900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387A7700-2F0C-47C7-A61C-CB114EED8440}"/>
              </a:ext>
            </a:extLst>
          </p:cNvPr>
          <p:cNvSpPr/>
          <p:nvPr/>
        </p:nvSpPr>
        <p:spPr>
          <a:xfrm>
            <a:off x="3166533" y="1993900"/>
            <a:ext cx="4155017" cy="2423583"/>
          </a:xfrm>
          <a:custGeom>
            <a:avLst/>
            <a:gdLst>
              <a:gd name="connsiteX0" fmla="*/ 1350434 w 4155017"/>
              <a:gd name="connsiteY0" fmla="*/ 0 h 2423583"/>
              <a:gd name="connsiteX1" fmla="*/ 4155017 w 4155017"/>
              <a:gd name="connsiteY1" fmla="*/ 0 h 2423583"/>
              <a:gd name="connsiteX2" fmla="*/ 4152900 w 4155017"/>
              <a:gd name="connsiteY2" fmla="*/ 2419350 h 2423583"/>
              <a:gd name="connsiteX3" fmla="*/ 0 w 4155017"/>
              <a:gd name="connsiteY3" fmla="*/ 2423583 h 2423583"/>
              <a:gd name="connsiteX4" fmla="*/ 8467 w 4155017"/>
              <a:gd name="connsiteY4" fmla="*/ 1394883 h 2423583"/>
              <a:gd name="connsiteX5" fmla="*/ 1352550 w 4155017"/>
              <a:gd name="connsiteY5" fmla="*/ 1397000 h 2423583"/>
              <a:gd name="connsiteX6" fmla="*/ 1350434 w 4155017"/>
              <a:gd name="connsiteY6" fmla="*/ 0 h 24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5017" h="2423583">
                <a:moveTo>
                  <a:pt x="1350434" y="0"/>
                </a:moveTo>
                <a:lnTo>
                  <a:pt x="4155017" y="0"/>
                </a:lnTo>
                <a:cubicBezTo>
                  <a:pt x="4154311" y="806450"/>
                  <a:pt x="4153606" y="1612900"/>
                  <a:pt x="4152900" y="2419350"/>
                </a:cubicBezTo>
                <a:lnTo>
                  <a:pt x="0" y="2423583"/>
                </a:lnTo>
                <a:cubicBezTo>
                  <a:pt x="2822" y="2080683"/>
                  <a:pt x="5645" y="1737783"/>
                  <a:pt x="8467" y="1394883"/>
                </a:cubicBezTo>
                <a:lnTo>
                  <a:pt x="1352550" y="1397000"/>
                </a:lnTo>
                <a:cubicBezTo>
                  <a:pt x="1351845" y="931333"/>
                  <a:pt x="1351139" y="465667"/>
                  <a:pt x="135043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2" y="188427"/>
            <a:ext cx="10515600" cy="1325563"/>
          </a:xfrm>
        </p:spPr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rgbClr val="FAC5C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AD0D0E-CFEE-4786-A8AE-3CAC3F4C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6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053A115-20A1-4AA1-B3B3-00F470E6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20"/>
            <a:ext cx="12192000" cy="264495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00D4B40-D917-4D77-B1DE-900A917AA48A}"/>
              </a:ext>
            </a:extLst>
          </p:cNvPr>
          <p:cNvSpPr txBox="1"/>
          <p:nvPr/>
        </p:nvSpPr>
        <p:spPr>
          <a:xfrm>
            <a:off x="1841680" y="1600200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C3FB129-3807-4820-A57D-BDE5C0CE6BC3}"/>
              </a:ext>
            </a:extLst>
          </p:cNvPr>
          <p:cNvSpPr txBox="1"/>
          <p:nvPr/>
        </p:nvSpPr>
        <p:spPr>
          <a:xfrm>
            <a:off x="4928334" y="16002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Optimization step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7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0D5C736-6C57-4324-984A-7698E0837C83}"/>
              </a:ext>
            </a:extLst>
          </p:cNvPr>
          <p:cNvSpPr/>
          <p:nvPr/>
        </p:nvSpPr>
        <p:spPr>
          <a:xfrm>
            <a:off x="2336479" y="1977801"/>
            <a:ext cx="2586567" cy="13546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0450E5D-A14F-4510-B90E-7A3140CDFB00}"/>
              </a:ext>
            </a:extLst>
          </p:cNvPr>
          <p:cNvSpPr txBox="1"/>
          <p:nvPr/>
        </p:nvSpPr>
        <p:spPr>
          <a:xfrm>
            <a:off x="2743059" y="1584101"/>
            <a:ext cx="18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Prediction step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 step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7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A05D54E-38FE-473A-AB2D-49C075BB446E}"/>
              </a:ext>
            </a:extLst>
          </p:cNvPr>
          <p:cNvGrpSpPr/>
          <p:nvPr/>
        </p:nvGrpSpPr>
        <p:grpSpPr>
          <a:xfrm>
            <a:off x="6832615" y="2261270"/>
            <a:ext cx="5003785" cy="3143317"/>
            <a:chOff x="5079120" y="543253"/>
            <a:chExt cx="5003785" cy="314331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34A7F46-EBB5-4BBE-A886-A58C81A75225}"/>
                </a:ext>
              </a:extLst>
            </p:cNvPr>
            <p:cNvSpPr/>
            <p:nvPr/>
          </p:nvSpPr>
          <p:spPr>
            <a:xfrm>
              <a:off x="5079120" y="2246570"/>
              <a:ext cx="1440000" cy="1440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2D8F66A-8F5E-485F-AA09-0E0587AC8E26}"/>
                </a:ext>
              </a:extLst>
            </p:cNvPr>
            <p:cNvSpPr/>
            <p:nvPr/>
          </p:nvSpPr>
          <p:spPr>
            <a:xfrm>
              <a:off x="5784102" y="1827132"/>
              <a:ext cx="1296000" cy="1296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F278DFB-08EA-4EFC-B233-44271EB3AB7B}"/>
                </a:ext>
              </a:extLst>
            </p:cNvPr>
            <p:cNvSpPr/>
            <p:nvPr/>
          </p:nvSpPr>
          <p:spPr>
            <a:xfrm>
              <a:off x="6468102" y="1561474"/>
              <a:ext cx="1152000" cy="1152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F8AB909A-2354-413D-B9FB-B7348E6F67FE}"/>
                </a:ext>
              </a:extLst>
            </p:cNvPr>
            <p:cNvSpPr/>
            <p:nvPr/>
          </p:nvSpPr>
          <p:spPr>
            <a:xfrm>
              <a:off x="7177460" y="1421482"/>
              <a:ext cx="1008000" cy="1008000"/>
            </a:xfrm>
            <a:prstGeom prst="ellipse">
              <a:avLst/>
            </a:prstGeom>
            <a:solidFill>
              <a:srgbClr val="A5A5A5">
                <a:alpha val="50196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F6356B2-0932-492D-87D0-2D8837E01C0D}"/>
                </a:ext>
              </a:extLst>
            </p:cNvPr>
            <p:cNvSpPr/>
            <p:nvPr/>
          </p:nvSpPr>
          <p:spPr>
            <a:xfrm>
              <a:off x="8013843" y="1396800"/>
              <a:ext cx="864000" cy="86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D6E0D9CF-6B9B-410C-9777-6CB4947997CB}"/>
                </a:ext>
              </a:extLst>
            </p:cNvPr>
            <p:cNvSpPr/>
            <p:nvPr/>
          </p:nvSpPr>
          <p:spPr>
            <a:xfrm>
              <a:off x="5801497" y="1828800"/>
              <a:ext cx="2644346" cy="1099751"/>
            </a:xfrm>
            <a:custGeom>
              <a:avLst/>
              <a:gdLst>
                <a:gd name="connsiteX0" fmla="*/ 2644346 w 2644346"/>
                <a:gd name="connsiteY0" fmla="*/ 0 h 1099751"/>
                <a:gd name="connsiteX1" fmla="*/ 1884406 w 2644346"/>
                <a:gd name="connsiteY1" fmla="*/ 61784 h 1099751"/>
                <a:gd name="connsiteX2" fmla="*/ 1235676 w 2644346"/>
                <a:gd name="connsiteY2" fmla="*/ 296562 h 1099751"/>
                <a:gd name="connsiteX3" fmla="*/ 630195 w 2644346"/>
                <a:gd name="connsiteY3" fmla="*/ 642551 h 1099751"/>
                <a:gd name="connsiteX4" fmla="*/ 0 w 2644346"/>
                <a:gd name="connsiteY4" fmla="*/ 1099751 h 10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346" h="1099751">
                  <a:moveTo>
                    <a:pt x="2644346" y="0"/>
                  </a:moveTo>
                  <a:cubicBezTo>
                    <a:pt x="2381765" y="6178"/>
                    <a:pt x="2119184" y="12357"/>
                    <a:pt x="1884406" y="61784"/>
                  </a:cubicBezTo>
                  <a:cubicBezTo>
                    <a:pt x="1649628" y="111211"/>
                    <a:pt x="1444711" y="199768"/>
                    <a:pt x="1235676" y="296562"/>
                  </a:cubicBezTo>
                  <a:cubicBezTo>
                    <a:pt x="1026641" y="393356"/>
                    <a:pt x="836141" y="508686"/>
                    <a:pt x="630195" y="642551"/>
                  </a:cubicBezTo>
                  <a:cubicBezTo>
                    <a:pt x="424249" y="776416"/>
                    <a:pt x="212124" y="938083"/>
                    <a:pt x="0" y="1099751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5F14DC2F-6709-4C6D-98F1-C8ACED9D91CB}"/>
                </a:ext>
              </a:extLst>
            </p:cNvPr>
            <p:cNvSpPr/>
            <p:nvPr/>
          </p:nvSpPr>
          <p:spPr>
            <a:xfrm>
              <a:off x="7609460" y="1834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05C975F-24CE-4D08-A9DD-D538932FF3EA}"/>
                </a:ext>
              </a:extLst>
            </p:cNvPr>
            <p:cNvSpPr/>
            <p:nvPr/>
          </p:nvSpPr>
          <p:spPr>
            <a:xfrm>
              <a:off x="6967152" y="206547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C65FF02-3E53-4E04-ACDC-8008C24550D4}"/>
                </a:ext>
              </a:extLst>
            </p:cNvPr>
            <p:cNvSpPr/>
            <p:nvPr/>
          </p:nvSpPr>
          <p:spPr>
            <a:xfrm>
              <a:off x="6355249" y="2410977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C0F0699-5C4B-404E-9F57-65E3CADB3E87}"/>
                </a:ext>
              </a:extLst>
            </p:cNvPr>
            <p:cNvSpPr/>
            <p:nvPr/>
          </p:nvSpPr>
          <p:spPr>
            <a:xfrm>
              <a:off x="5729336" y="2860588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17AACF3F-DABB-4081-BEC3-0B292E955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293" y="1899442"/>
              <a:ext cx="471167" cy="7953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8726BD9C-6284-4D15-816A-C47B59615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311" y="2137474"/>
              <a:ext cx="425843" cy="17118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8F577314-180F-4B35-AF39-81BC3CE61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3873" y="2482977"/>
              <a:ext cx="393377" cy="21901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F29D6C31-6BE0-420B-96B3-A8EE614A4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1898" y="2926802"/>
              <a:ext cx="338749" cy="2470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6E2CE56A-5973-4F17-81C7-C68E6E1DCF8D}"/>
                </a:ext>
              </a:extLst>
            </p:cNvPr>
            <p:cNvSpPr/>
            <p:nvPr/>
          </p:nvSpPr>
          <p:spPr>
            <a:xfrm>
              <a:off x="8368522" y="175276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42D0CB36-4B2B-4605-B5D0-75B062FBB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6747" y="1822243"/>
              <a:ext cx="47377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EA05628-F51F-4516-BA41-1152E3957AB7}"/>
                </a:ext>
              </a:extLst>
            </p:cNvPr>
            <p:cNvSpPr txBox="1"/>
            <p:nvPr/>
          </p:nvSpPr>
          <p:spPr>
            <a:xfrm>
              <a:off x="8512151" y="2362284"/>
              <a:ext cx="1570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Constant Acceleration Model</a:t>
              </a:r>
              <a:endParaRPr lang="zh-TW" altLang="en-US" dirty="0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D8819D2-E712-4E76-A7B4-9FC49C4E45F6}"/>
                </a:ext>
              </a:extLst>
            </p:cNvPr>
            <p:cNvCxnSpPr>
              <a:cxnSpLocks/>
              <a:stCxn id="14" idx="5"/>
              <a:endCxn id="26" idx="0"/>
            </p:cNvCxnSpPr>
            <p:nvPr/>
          </p:nvCxnSpPr>
          <p:spPr>
            <a:xfrm>
              <a:off x="8751313" y="2134270"/>
              <a:ext cx="546215" cy="228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87AE076-5C17-4832-8430-A6C83B4B53A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8438373" y="1208015"/>
              <a:ext cx="597223" cy="614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D285B72-1EB3-4432-A283-DC29E914AE74}"/>
                    </a:ext>
                  </a:extLst>
                </p:cNvPr>
                <p:cNvSpPr txBox="1"/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D285B72-1EB3-4432-A283-DC29E914A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639" y="838683"/>
                  <a:ext cx="451913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64865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6B3304D4-20A9-4D6C-87FC-BAB4D4F8D3FA}"/>
                    </a:ext>
                  </a:extLst>
                </p:cNvPr>
                <p:cNvSpPr txBox="1"/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=1,2,3…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6B3304D4-20A9-4D6C-87FC-BAB4D4F8D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81" y="543253"/>
                  <a:ext cx="272064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93C3AA3D-3F33-4A55-9DC2-8DBC65E5A94E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6956301" y="912585"/>
              <a:ext cx="725159" cy="986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9BF613C-04CE-4D72-A4FB-E14F1A87DD6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H="1" flipV="1">
              <a:off x="6956301" y="912585"/>
              <a:ext cx="83588" cy="1222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8C3789F1-CFAA-491C-8AF5-B6D94F1C8A82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430363" y="912585"/>
              <a:ext cx="525938" cy="157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23106537-E030-4777-B689-704B1BB10C90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809571" y="912585"/>
              <a:ext cx="1146730" cy="20142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CEDFC-29B7-4F40-AD09-3F9301AD36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6" y="1988615"/>
            <a:ext cx="5413783" cy="12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07E27B7E-2771-4018-8B46-0D124EE67E90}"/>
              </a:ext>
            </a:extLst>
          </p:cNvPr>
          <p:cNvSpPr/>
          <p:nvPr/>
        </p:nvSpPr>
        <p:spPr>
          <a:xfrm rot="21197943">
            <a:off x="1382642" y="4496683"/>
            <a:ext cx="3974048" cy="897074"/>
          </a:xfrm>
          <a:custGeom>
            <a:avLst/>
            <a:gdLst>
              <a:gd name="connsiteX0" fmla="*/ 4148667 w 4148667"/>
              <a:gd name="connsiteY0" fmla="*/ 51892 h 915492"/>
              <a:gd name="connsiteX1" fmla="*/ 2480733 w 4148667"/>
              <a:gd name="connsiteY1" fmla="*/ 94226 h 915492"/>
              <a:gd name="connsiteX2" fmla="*/ 0 w 4148667"/>
              <a:gd name="connsiteY2" fmla="*/ 915492 h 91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8667" h="915492">
                <a:moveTo>
                  <a:pt x="4148667" y="51892"/>
                </a:moveTo>
                <a:cubicBezTo>
                  <a:pt x="3660422" y="1092"/>
                  <a:pt x="3172177" y="-49707"/>
                  <a:pt x="2480733" y="94226"/>
                </a:cubicBezTo>
                <a:cubicBezTo>
                  <a:pt x="1789289" y="238159"/>
                  <a:pt x="894644" y="576825"/>
                  <a:pt x="0" y="915492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862D4B03-A5D1-4A68-889D-0A6CD0D5E38D}"/>
              </a:ext>
            </a:extLst>
          </p:cNvPr>
          <p:cNvCxnSpPr>
            <a:cxnSpLocks/>
          </p:cNvCxnSpPr>
          <p:nvPr/>
        </p:nvCxnSpPr>
        <p:spPr>
          <a:xfrm>
            <a:off x="6333066" y="1647134"/>
            <a:ext cx="0" cy="4171473"/>
          </a:xfrm>
          <a:prstGeom prst="line">
            <a:avLst/>
          </a:prstGeom>
          <a:ln w="7620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EE0BEDB-7F9A-42FF-A764-6D9B7A964343}"/>
              </a:ext>
            </a:extLst>
          </p:cNvPr>
          <p:cNvSpPr/>
          <p:nvPr/>
        </p:nvSpPr>
        <p:spPr>
          <a:xfrm>
            <a:off x="984591" y="3672260"/>
            <a:ext cx="1496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Observation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C8763DAA-0F53-4700-BF17-A0E87CEF678A}"/>
              </a:ext>
            </a:extLst>
          </p:cNvPr>
          <p:cNvSpPr/>
          <p:nvPr/>
        </p:nvSpPr>
        <p:spPr>
          <a:xfrm>
            <a:off x="6913107" y="1725766"/>
            <a:ext cx="1427448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Prediction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4EBAE50-844C-4775-A3DE-46E2FAA2853A}"/>
              </a:ext>
            </a:extLst>
          </p:cNvPr>
          <p:cNvGrpSpPr/>
          <p:nvPr/>
        </p:nvGrpSpPr>
        <p:grpSpPr>
          <a:xfrm>
            <a:off x="3909494" y="3888759"/>
            <a:ext cx="1881892" cy="1568966"/>
            <a:chOff x="3909494" y="3888759"/>
            <a:chExt cx="1881892" cy="1568966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4A181745-35C5-44B7-B58C-E63E15AB218B}"/>
                </a:ext>
              </a:extLst>
            </p:cNvPr>
            <p:cNvGrpSpPr/>
            <p:nvPr/>
          </p:nvGrpSpPr>
          <p:grpSpPr>
            <a:xfrm>
              <a:off x="4927386" y="3888759"/>
              <a:ext cx="864000" cy="864000"/>
              <a:chOff x="2003405" y="4234475"/>
              <a:chExt cx="864000" cy="864000"/>
            </a:xfrm>
          </p:grpSpPr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787176C3-E16B-4807-9F76-6715AC876B7E}"/>
                  </a:ext>
                </a:extLst>
              </p:cNvPr>
              <p:cNvSpPr/>
              <p:nvPr/>
            </p:nvSpPr>
            <p:spPr>
              <a:xfrm>
                <a:off x="2003405" y="4234475"/>
                <a:ext cx="864000" cy="864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94C546AA-3FBF-419D-A36B-0B276D84CE98}"/>
                  </a:ext>
                </a:extLst>
              </p:cNvPr>
              <p:cNvSpPr/>
              <p:nvPr/>
            </p:nvSpPr>
            <p:spPr>
              <a:xfrm>
                <a:off x="2358084" y="4590438"/>
                <a:ext cx="144000" cy="1440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E8A37E2F-8AB0-45E1-B2D4-497D4C1D7169}"/>
                </a:ext>
              </a:extLst>
            </p:cNvPr>
            <p:cNvSpPr txBox="1"/>
            <p:nvPr/>
          </p:nvSpPr>
          <p:spPr>
            <a:xfrm>
              <a:off x="3909494" y="4811394"/>
              <a:ext cx="1219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Dynamic Obstacle</a:t>
              </a:r>
              <a:endParaRPr lang="zh-TW" altLang="en-US" dirty="0"/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EAA56042-02E2-40DF-85A7-39443926C21B}"/>
                </a:ext>
              </a:extLst>
            </p:cNvPr>
            <p:cNvCxnSpPr>
              <a:cxnSpLocks/>
              <a:stCxn id="38" idx="4"/>
              <a:endCxn id="47" idx="3"/>
            </p:cNvCxnSpPr>
            <p:nvPr/>
          </p:nvCxnSpPr>
          <p:spPr>
            <a:xfrm flipH="1">
              <a:off x="5128536" y="4752759"/>
              <a:ext cx="230850" cy="3818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AD8AE0E-EE37-4CC1-BDEC-1FDD15D0EE5C}"/>
              </a:ext>
            </a:extLst>
          </p:cNvPr>
          <p:cNvCxnSpPr>
            <a:stCxn id="13" idx="4"/>
          </p:cNvCxnSpPr>
          <p:nvPr/>
        </p:nvCxnSpPr>
        <p:spPr>
          <a:xfrm flipH="1">
            <a:off x="9350710" y="4147499"/>
            <a:ext cx="84245" cy="10465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F7848E3B-C1C5-4230-80CD-74A373DBBE31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9204891" y="4262785"/>
            <a:ext cx="145819" cy="920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0681695-B504-446B-B973-D88B74ABD2CE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8643802" y="4651354"/>
            <a:ext cx="706908" cy="532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F679400-5B68-40C8-98E1-4C7FE2CBD86E}"/>
              </a:ext>
            </a:extLst>
          </p:cNvPr>
          <p:cNvCxnSpPr>
            <a:cxnSpLocks/>
            <a:stCxn id="10" idx="5"/>
          </p:cNvCxnSpPr>
          <p:nvPr/>
        </p:nvCxnSpPr>
        <p:spPr>
          <a:xfrm flipV="1">
            <a:off x="8061732" y="5183437"/>
            <a:ext cx="1288978" cy="10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0B41ACA-90A2-4737-8545-52FEC04D1356}"/>
              </a:ext>
            </a:extLst>
          </p:cNvPr>
          <p:cNvSpPr txBox="1"/>
          <p:nvPr/>
        </p:nvSpPr>
        <p:spPr>
          <a:xfrm>
            <a:off x="9373597" y="5183437"/>
            <a:ext cx="157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Prediction by Kalman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52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-0.08242 0.01273 C -0.09973 0.01528 -0.12434 0.025 -0.1496 0.03889 C -0.17864 0.05486 -0.20104 0.07014 -0.21614 0.08542 L -0.28776 0.15672 " pathEditMode="relative" rAng="20580000" ptsTypes="AAA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27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手繪多邊形: 圖案 214">
            <a:extLst>
              <a:ext uri="{FF2B5EF4-FFF2-40B4-BE49-F238E27FC236}">
                <a16:creationId xmlns:a16="http://schemas.microsoft.com/office/drawing/2014/main" id="{58C62EF0-C1F2-4C45-9CCC-B14185450945}"/>
              </a:ext>
            </a:extLst>
          </p:cNvPr>
          <p:cNvSpPr>
            <a:spLocks noChangeAspect="1"/>
          </p:cNvSpPr>
          <p:nvPr/>
        </p:nvSpPr>
        <p:spPr>
          <a:xfrm>
            <a:off x="6036414" y="1006915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FCCBE501-89DF-4F94-AD5C-7D78D4845C7B}"/>
              </a:ext>
            </a:extLst>
          </p:cNvPr>
          <p:cNvCxnSpPr/>
          <p:nvPr/>
        </p:nvCxnSpPr>
        <p:spPr>
          <a:xfrm flipV="1">
            <a:off x="6036415" y="1232951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D485E645-D01F-4C24-B92B-3DF92EEF2479}"/>
              </a:ext>
            </a:extLst>
          </p:cNvPr>
          <p:cNvCxnSpPr>
            <a:cxnSpLocks/>
          </p:cNvCxnSpPr>
          <p:nvPr/>
        </p:nvCxnSpPr>
        <p:spPr>
          <a:xfrm flipV="1">
            <a:off x="6036415" y="1823722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02249C76-5B5C-4683-9E4A-C717917F5A4D}"/>
              </a:ext>
            </a:extLst>
          </p:cNvPr>
          <p:cNvSpPr>
            <a:spLocks noChangeAspect="1"/>
          </p:cNvSpPr>
          <p:nvPr/>
        </p:nvSpPr>
        <p:spPr>
          <a:xfrm>
            <a:off x="1455713" y="16438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B084F8-0178-42E2-B7DF-D35C9C715287}"/>
              </a:ext>
            </a:extLst>
          </p:cNvPr>
          <p:cNvCxnSpPr/>
          <p:nvPr/>
        </p:nvCxnSpPr>
        <p:spPr>
          <a:xfrm flipV="1">
            <a:off x="1455714" y="18699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EC95686-EAA1-4331-BCE7-518A25851EC4}"/>
              </a:ext>
            </a:extLst>
          </p:cNvPr>
          <p:cNvCxnSpPr>
            <a:cxnSpLocks/>
          </p:cNvCxnSpPr>
          <p:nvPr/>
        </p:nvCxnSpPr>
        <p:spPr>
          <a:xfrm flipV="1">
            <a:off x="1455714" y="24606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5A30271C-5568-4C21-B8CA-D0F942CD1A8A}"/>
              </a:ext>
            </a:extLst>
          </p:cNvPr>
          <p:cNvSpPr/>
          <p:nvPr/>
        </p:nvSpPr>
        <p:spPr>
          <a:xfrm>
            <a:off x="855959" y="4898572"/>
            <a:ext cx="864000" cy="864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9CF0E11E-E0BE-4F6E-8BB1-99A229B9C33A}"/>
              </a:ext>
            </a:extLst>
          </p:cNvPr>
          <p:cNvSpPr>
            <a:spLocks noChangeAspect="1"/>
          </p:cNvSpPr>
          <p:nvPr/>
        </p:nvSpPr>
        <p:spPr>
          <a:xfrm>
            <a:off x="1303313" y="1491467"/>
            <a:ext cx="2434715" cy="3842073"/>
          </a:xfrm>
          <a:custGeom>
            <a:avLst/>
            <a:gdLst>
              <a:gd name="connsiteX0" fmla="*/ 11876 w 1686312"/>
              <a:gd name="connsiteY0" fmla="*/ 2726850 h 2726850"/>
              <a:gd name="connsiteX1" fmla="*/ 0 w 1686312"/>
              <a:gd name="connsiteY1" fmla="*/ 78652 h 2726850"/>
              <a:gd name="connsiteX2" fmla="*/ 100941 w 1686312"/>
              <a:gd name="connsiteY2" fmla="*/ 54902 h 2726850"/>
              <a:gd name="connsiteX3" fmla="*/ 255320 w 1686312"/>
              <a:gd name="connsiteY3" fmla="*/ 7400 h 2726850"/>
              <a:gd name="connsiteX4" fmla="*/ 296883 w 1686312"/>
              <a:gd name="connsiteY4" fmla="*/ 1463 h 2726850"/>
              <a:gd name="connsiteX5" fmla="*/ 469076 w 1686312"/>
              <a:gd name="connsiteY5" fmla="*/ 78652 h 2726850"/>
              <a:gd name="connsiteX6" fmla="*/ 581891 w 1686312"/>
              <a:gd name="connsiteY6" fmla="*/ 138029 h 2726850"/>
              <a:gd name="connsiteX7" fmla="*/ 653143 w 1686312"/>
              <a:gd name="connsiteY7" fmla="*/ 161780 h 2726850"/>
              <a:gd name="connsiteX8" fmla="*/ 979715 w 1686312"/>
              <a:gd name="connsiteY8" fmla="*/ 90528 h 2726850"/>
              <a:gd name="connsiteX9" fmla="*/ 1175658 w 1686312"/>
              <a:gd name="connsiteY9" fmla="*/ 96465 h 2726850"/>
              <a:gd name="connsiteX10" fmla="*/ 1205346 w 1686312"/>
              <a:gd name="connsiteY10" fmla="*/ 126154 h 2726850"/>
              <a:gd name="connsiteX11" fmla="*/ 1258785 w 1686312"/>
              <a:gd name="connsiteY11" fmla="*/ 262720 h 2726850"/>
              <a:gd name="connsiteX12" fmla="*/ 1276598 w 1686312"/>
              <a:gd name="connsiteY12" fmla="*/ 292408 h 2726850"/>
              <a:gd name="connsiteX13" fmla="*/ 1312224 w 1686312"/>
              <a:gd name="connsiteY13" fmla="*/ 322096 h 2726850"/>
              <a:gd name="connsiteX14" fmla="*/ 1573481 w 1686312"/>
              <a:gd name="connsiteY14" fmla="*/ 328034 h 2726850"/>
              <a:gd name="connsiteX15" fmla="*/ 1591294 w 1686312"/>
              <a:gd name="connsiteY15" fmla="*/ 357722 h 2726850"/>
              <a:gd name="connsiteX16" fmla="*/ 1626920 w 1686312"/>
              <a:gd name="connsiteY16" fmla="*/ 405224 h 2726850"/>
              <a:gd name="connsiteX17" fmla="*/ 1680359 w 1686312"/>
              <a:gd name="connsiteY17" fmla="*/ 405224 h 2726850"/>
              <a:gd name="connsiteX18" fmla="*/ 1686296 w 1686312"/>
              <a:gd name="connsiteY18" fmla="*/ 428974 h 2726850"/>
              <a:gd name="connsiteX19" fmla="*/ 11876 w 1686312"/>
              <a:gd name="connsiteY19" fmla="*/ 2726850 h 272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6312" h="2726850">
                <a:moveTo>
                  <a:pt x="11876" y="2726850"/>
                </a:moveTo>
                <a:cubicBezTo>
                  <a:pt x="7917" y="1844117"/>
                  <a:pt x="3959" y="961385"/>
                  <a:pt x="0" y="78652"/>
                </a:cubicBezTo>
                <a:lnTo>
                  <a:pt x="100941" y="54902"/>
                </a:lnTo>
                <a:cubicBezTo>
                  <a:pt x="152401" y="39068"/>
                  <a:pt x="203377" y="21566"/>
                  <a:pt x="255320" y="7400"/>
                </a:cubicBezTo>
                <a:cubicBezTo>
                  <a:pt x="268822" y="3718"/>
                  <a:pt x="283606" y="-2963"/>
                  <a:pt x="296883" y="1463"/>
                </a:cubicBezTo>
                <a:cubicBezTo>
                  <a:pt x="356556" y="21354"/>
                  <a:pt x="411678" y="52922"/>
                  <a:pt x="469076" y="78652"/>
                </a:cubicBezTo>
                <a:cubicBezTo>
                  <a:pt x="536580" y="146156"/>
                  <a:pt x="497449" y="129584"/>
                  <a:pt x="581891" y="138029"/>
                </a:cubicBezTo>
                <a:cubicBezTo>
                  <a:pt x="605642" y="145946"/>
                  <a:pt x="628284" y="164748"/>
                  <a:pt x="653143" y="161780"/>
                </a:cubicBezTo>
                <a:cubicBezTo>
                  <a:pt x="763775" y="148570"/>
                  <a:pt x="979715" y="90528"/>
                  <a:pt x="979715" y="90528"/>
                </a:cubicBezTo>
                <a:lnTo>
                  <a:pt x="1175658" y="96465"/>
                </a:lnTo>
                <a:cubicBezTo>
                  <a:pt x="1189482" y="98648"/>
                  <a:pt x="1199087" y="113636"/>
                  <a:pt x="1205346" y="126154"/>
                </a:cubicBezTo>
                <a:cubicBezTo>
                  <a:pt x="1227207" y="169876"/>
                  <a:pt x="1233635" y="220803"/>
                  <a:pt x="1258785" y="262720"/>
                </a:cubicBezTo>
                <a:cubicBezTo>
                  <a:pt x="1264723" y="272616"/>
                  <a:pt x="1268878" y="283830"/>
                  <a:pt x="1276598" y="292408"/>
                </a:cubicBezTo>
                <a:cubicBezTo>
                  <a:pt x="1286939" y="303898"/>
                  <a:pt x="1300349" y="312200"/>
                  <a:pt x="1312224" y="322096"/>
                </a:cubicBezTo>
                <a:cubicBezTo>
                  <a:pt x="1402158" y="316476"/>
                  <a:pt x="1481550" y="307276"/>
                  <a:pt x="1573481" y="328034"/>
                </a:cubicBezTo>
                <a:cubicBezTo>
                  <a:pt x="1584738" y="330576"/>
                  <a:pt x="1585098" y="347986"/>
                  <a:pt x="1591294" y="357722"/>
                </a:cubicBezTo>
                <a:cubicBezTo>
                  <a:pt x="1614793" y="394648"/>
                  <a:pt x="1606270" y="384573"/>
                  <a:pt x="1626920" y="405224"/>
                </a:cubicBezTo>
                <a:cubicBezTo>
                  <a:pt x="1641797" y="402248"/>
                  <a:pt x="1665265" y="393148"/>
                  <a:pt x="1680359" y="405224"/>
                </a:cubicBezTo>
                <a:cubicBezTo>
                  <a:pt x="1686922" y="410474"/>
                  <a:pt x="1686296" y="421344"/>
                  <a:pt x="1686296" y="428974"/>
                </a:cubicBezTo>
                <a:lnTo>
                  <a:pt x="11876" y="272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Obstacle (VO)</a:t>
            </a:r>
            <a:endParaRPr lang="zh-TW" altLang="en-US" dirty="0"/>
          </a:p>
        </p:txBody>
      </p:sp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8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2FD6284-E8E1-42C9-AE58-1D6FB3139946}"/>
              </a:ext>
            </a:extLst>
          </p:cNvPr>
          <p:cNvSpPr/>
          <p:nvPr/>
        </p:nvSpPr>
        <p:spPr>
          <a:xfrm>
            <a:off x="1298035" y="1892770"/>
            <a:ext cx="1728000" cy="172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353D3D6-5883-4600-A816-75DC2869F817}"/>
              </a:ext>
            </a:extLst>
          </p:cNvPr>
          <p:cNvSpPr/>
          <p:nvPr/>
        </p:nvSpPr>
        <p:spPr>
          <a:xfrm>
            <a:off x="1719959" y="2328960"/>
            <a:ext cx="864000" cy="86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91ABB8D-1395-4EE8-881F-9E7EA6B9274B}"/>
              </a:ext>
            </a:extLst>
          </p:cNvPr>
          <p:cNvCxnSpPr/>
          <p:nvPr/>
        </p:nvCxnSpPr>
        <p:spPr>
          <a:xfrm flipV="1">
            <a:off x="1303314" y="1717503"/>
            <a:ext cx="0" cy="36160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F3E8EB5-207B-4238-B293-23CF3BB4085A}"/>
              </a:ext>
            </a:extLst>
          </p:cNvPr>
          <p:cNvCxnSpPr>
            <a:cxnSpLocks/>
          </p:cNvCxnSpPr>
          <p:nvPr/>
        </p:nvCxnSpPr>
        <p:spPr>
          <a:xfrm flipV="1">
            <a:off x="1303314" y="2308274"/>
            <a:ext cx="2291938" cy="302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6B98B4AB-457E-4D6D-8295-AE8C120C562B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212CD3B-8E5E-4D7A-9E08-222E256EFD95}"/>
              </a:ext>
            </a:extLst>
          </p:cNvPr>
          <p:cNvSpPr/>
          <p:nvPr/>
        </p:nvSpPr>
        <p:spPr>
          <a:xfrm>
            <a:off x="855959" y="4894382"/>
            <a:ext cx="864000" cy="864000"/>
          </a:xfrm>
          <a:prstGeom prst="ellipse">
            <a:avLst/>
          </a:prstGeom>
          <a:solidFill>
            <a:srgbClr val="F26E6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870332C-A48A-48AA-9131-E7D32DD717EB}"/>
              </a:ext>
            </a:extLst>
          </p:cNvPr>
          <p:cNvSpPr/>
          <p:nvPr/>
        </p:nvSpPr>
        <p:spPr>
          <a:xfrm>
            <a:off x="2585887" y="1493387"/>
            <a:ext cx="1152141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C-space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79C6ED-D6C8-45EF-9769-BD7EE39F2EA6}"/>
              </a:ext>
            </a:extLst>
          </p:cNvPr>
          <p:cNvSpPr txBox="1"/>
          <p:nvPr/>
        </p:nvSpPr>
        <p:spPr>
          <a:xfrm>
            <a:off x="2220655" y="5497537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agent A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883018F4-8449-495D-B505-34C6491AEEF1}"/>
              </a:ext>
            </a:extLst>
          </p:cNvPr>
          <p:cNvSpPr/>
          <p:nvPr/>
        </p:nvSpPr>
        <p:spPr>
          <a:xfrm>
            <a:off x="1698171" y="5480462"/>
            <a:ext cx="540328" cy="382771"/>
          </a:xfrm>
          <a:custGeom>
            <a:avLst/>
            <a:gdLst>
              <a:gd name="connsiteX0" fmla="*/ 540328 w 540328"/>
              <a:gd name="connsiteY0" fmla="*/ 219694 h 382771"/>
              <a:gd name="connsiteX1" fmla="*/ 136567 w 540328"/>
              <a:gd name="connsiteY1" fmla="*/ 380011 h 382771"/>
              <a:gd name="connsiteX2" fmla="*/ 160317 w 540328"/>
              <a:gd name="connsiteY2" fmla="*/ 100941 h 382771"/>
              <a:gd name="connsiteX3" fmla="*/ 0 w 540328"/>
              <a:gd name="connsiteY3" fmla="*/ 0 h 3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382771">
                <a:moveTo>
                  <a:pt x="540328" y="219694"/>
                </a:moveTo>
                <a:cubicBezTo>
                  <a:pt x="370115" y="309748"/>
                  <a:pt x="199902" y="399803"/>
                  <a:pt x="136567" y="380011"/>
                </a:cubicBezTo>
                <a:cubicBezTo>
                  <a:pt x="73232" y="360219"/>
                  <a:pt x="183078" y="164276"/>
                  <a:pt x="160317" y="100941"/>
                </a:cubicBezTo>
                <a:cubicBezTo>
                  <a:pt x="137556" y="37606"/>
                  <a:pt x="68778" y="1880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F70AD7-D51B-41B1-82E3-D0F3B183B68A}"/>
              </a:ext>
            </a:extLst>
          </p:cNvPr>
          <p:cNvSpPr txBox="1"/>
          <p:nvPr/>
        </p:nvSpPr>
        <p:spPr>
          <a:xfrm>
            <a:off x="92488" y="3059667"/>
            <a:ext cx="106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object B</a:t>
            </a:r>
            <a:endParaRPr lang="zh-TW" altLang="en-US" dirty="0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94C42A04-1C93-4F18-BE6B-F510D550116F}"/>
              </a:ext>
            </a:extLst>
          </p:cNvPr>
          <p:cNvSpPr/>
          <p:nvPr/>
        </p:nvSpPr>
        <p:spPr>
          <a:xfrm>
            <a:off x="1187532" y="2731325"/>
            <a:ext cx="534390" cy="522514"/>
          </a:xfrm>
          <a:custGeom>
            <a:avLst/>
            <a:gdLst>
              <a:gd name="connsiteX0" fmla="*/ 0 w 534390"/>
              <a:gd name="connsiteY0" fmla="*/ 522514 h 522514"/>
              <a:gd name="connsiteX1" fmla="*/ 397824 w 534390"/>
              <a:gd name="connsiteY1" fmla="*/ 391885 h 522514"/>
              <a:gd name="connsiteX2" fmla="*/ 279071 w 534390"/>
              <a:gd name="connsiteY2" fmla="*/ 71252 h 522514"/>
              <a:gd name="connsiteX3" fmla="*/ 534390 w 534390"/>
              <a:gd name="connsiteY3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390" h="522514">
                <a:moveTo>
                  <a:pt x="0" y="522514"/>
                </a:moveTo>
                <a:cubicBezTo>
                  <a:pt x="175656" y="494804"/>
                  <a:pt x="351312" y="467095"/>
                  <a:pt x="397824" y="391885"/>
                </a:cubicBezTo>
                <a:cubicBezTo>
                  <a:pt x="444336" y="316675"/>
                  <a:pt x="256310" y="136566"/>
                  <a:pt x="279071" y="71252"/>
                </a:cubicBezTo>
                <a:cubicBezTo>
                  <a:pt x="301832" y="5938"/>
                  <a:pt x="418111" y="2969"/>
                  <a:pt x="53439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5A7940B-900F-48E4-90CA-E9F03B8F9C74}"/>
              </a:ext>
            </a:extLst>
          </p:cNvPr>
          <p:cNvCxnSpPr>
            <a:endCxn id="36" idx="5"/>
          </p:cNvCxnSpPr>
          <p:nvPr/>
        </p:nvCxnSpPr>
        <p:spPr>
          <a:xfrm>
            <a:off x="2151959" y="2756770"/>
            <a:ext cx="621016" cy="61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/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24186845-CC33-4647-81C5-6C6722E8C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31998">
                <a:off x="1752176" y="2918056"/>
                <a:ext cx="13523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D0F8FD-2789-4074-93AD-947A24980CDE}"/>
              </a:ext>
            </a:extLst>
          </p:cNvPr>
          <p:cNvCxnSpPr/>
          <p:nvPr/>
        </p:nvCxnSpPr>
        <p:spPr>
          <a:xfrm>
            <a:off x="437181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3D2DAB3-D384-4210-A6AB-8B0C4CCB92B4}"/>
              </a:ext>
            </a:extLst>
          </p:cNvPr>
          <p:cNvCxnSpPr/>
          <p:nvPr/>
        </p:nvCxnSpPr>
        <p:spPr>
          <a:xfrm flipV="1">
            <a:off x="602688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72A45F58-D72A-47B7-A103-DF641BC66AE7}"/>
              </a:ext>
            </a:extLst>
          </p:cNvPr>
          <p:cNvSpPr/>
          <p:nvPr/>
        </p:nvSpPr>
        <p:spPr>
          <a:xfrm>
            <a:off x="4169229" y="1491467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/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FAED9DDF-51B9-4AB1-B1D2-6363F525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14" y="4483320"/>
                <a:ext cx="249387" cy="497700"/>
              </a:xfrm>
              <a:prstGeom prst="rect">
                <a:avLst/>
              </a:prstGeom>
              <a:blipFill>
                <a:blip r:embed="rId3"/>
                <a:stretch>
                  <a:fillRect r="-200000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/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89A14104-A7E4-4BB7-A43C-07340BB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00" y="1806216"/>
                <a:ext cx="249387" cy="538930"/>
              </a:xfrm>
              <a:prstGeom prst="rect">
                <a:avLst/>
              </a:prstGeom>
              <a:blipFill>
                <a:blip r:embed="rId4"/>
                <a:stretch>
                  <a:fillRect r="-212195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/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C514AE4E-2FEE-4342-B2AE-D2A5934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478" y="4785045"/>
                <a:ext cx="377239" cy="369332"/>
              </a:xfrm>
              <a:prstGeom prst="rect">
                <a:avLst/>
              </a:prstGeom>
              <a:blipFill>
                <a:blip r:embed="rId5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橢圓 161">
            <a:extLst>
              <a:ext uri="{FF2B5EF4-FFF2-40B4-BE49-F238E27FC236}">
                <a16:creationId xmlns:a16="http://schemas.microsoft.com/office/drawing/2014/main" id="{2CCE41F4-1838-48A0-A960-AD1DADEEF057}"/>
              </a:ext>
            </a:extLst>
          </p:cNvPr>
          <p:cNvSpPr/>
          <p:nvPr/>
        </p:nvSpPr>
        <p:spPr>
          <a:xfrm>
            <a:off x="6004024" y="4821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/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Collision Cone,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CC237476-418D-4B53-964B-DF2B829A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031" y="2154644"/>
                <a:ext cx="2267813" cy="830997"/>
              </a:xfrm>
              <a:prstGeom prst="rect">
                <a:avLst/>
              </a:prstGeom>
              <a:blipFill>
                <a:blip r:embed="rId6"/>
                <a:stretch>
                  <a:fillRect l="-4301" t="-5109" r="-6452" b="-10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5C5F5085-51A0-40D5-A1CA-98D6F335DD44}"/>
              </a:ext>
            </a:extLst>
          </p:cNvPr>
          <p:cNvCxnSpPr/>
          <p:nvPr/>
        </p:nvCxnSpPr>
        <p:spPr>
          <a:xfrm>
            <a:off x="8346630" y="4844703"/>
            <a:ext cx="3121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224EDE48-17A8-41C9-BFBB-0AFD1F41AE6E}"/>
              </a:ext>
            </a:extLst>
          </p:cNvPr>
          <p:cNvCxnSpPr/>
          <p:nvPr/>
        </p:nvCxnSpPr>
        <p:spPr>
          <a:xfrm flipV="1">
            <a:off x="10001704" y="2102255"/>
            <a:ext cx="0" cy="354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/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0838AF91-7A1D-4557-9D8E-6F5AA3EA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134" y="4483320"/>
                <a:ext cx="249387" cy="497700"/>
              </a:xfrm>
              <a:prstGeom prst="rect">
                <a:avLst/>
              </a:prstGeom>
              <a:blipFill>
                <a:blip r:embed="rId7"/>
                <a:stretch>
                  <a:fillRect r="-136585"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/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87D44330-308E-4C12-B4CC-57428097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920" y="1806216"/>
                <a:ext cx="249387" cy="538930"/>
              </a:xfrm>
              <a:prstGeom prst="rect">
                <a:avLst/>
              </a:prstGeom>
              <a:blipFill>
                <a:blip r:embed="rId8"/>
                <a:stretch>
                  <a:fillRect r="-148780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/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0,0)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89438890-D7C2-4F9A-9742-32B099E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298" y="4785045"/>
                <a:ext cx="377239" cy="369332"/>
              </a:xfrm>
              <a:prstGeom prst="rect">
                <a:avLst/>
              </a:prstGeom>
              <a:blipFill>
                <a:blip r:embed="rId9"/>
                <a:stretch>
                  <a:fillRect l="-4839" r="-8548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80AF3206-8E6B-4086-ADE7-2F917D0DE8CD}"/>
              </a:ext>
            </a:extLst>
          </p:cNvPr>
          <p:cNvCxnSpPr/>
          <p:nvPr/>
        </p:nvCxnSpPr>
        <p:spPr>
          <a:xfrm>
            <a:off x="3942923" y="1560668"/>
            <a:ext cx="0" cy="4302565"/>
          </a:xfrm>
          <a:prstGeom prst="line">
            <a:avLst/>
          </a:prstGeom>
          <a:ln w="76200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D991A622-D9C5-40F0-9C20-0D2050D936BF}"/>
              </a:ext>
            </a:extLst>
          </p:cNvPr>
          <p:cNvSpPr/>
          <p:nvPr/>
        </p:nvSpPr>
        <p:spPr>
          <a:xfrm>
            <a:off x="358987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4DE32EB-FAE1-451B-AA07-A6EEE1A8B3BC}"/>
              </a:ext>
            </a:extLst>
          </p:cNvPr>
          <p:cNvSpPr/>
          <p:nvPr/>
        </p:nvSpPr>
        <p:spPr>
          <a:xfrm>
            <a:off x="7564692" y="3325617"/>
            <a:ext cx="1010653" cy="75606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9573973C-6D50-4F95-AE58-EEA07E8645B7}"/>
              </a:ext>
            </a:extLst>
          </p:cNvPr>
          <p:cNvGrpSpPr/>
          <p:nvPr/>
        </p:nvGrpSpPr>
        <p:grpSpPr>
          <a:xfrm>
            <a:off x="1155259" y="2756770"/>
            <a:ext cx="1006776" cy="864000"/>
            <a:chOff x="1155259" y="2756770"/>
            <a:chExt cx="1006776" cy="864000"/>
          </a:xfrm>
        </p:grpSpPr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19854461-E683-4C59-9AF1-C22A0A15E7FB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A56D3B8-A75D-4F78-9A16-AFE6CACD4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8160438F-40AB-439E-895A-0DCA19638DBD}"/>
              </a:ext>
            </a:extLst>
          </p:cNvPr>
          <p:cNvGrpSpPr/>
          <p:nvPr/>
        </p:nvGrpSpPr>
        <p:grpSpPr>
          <a:xfrm>
            <a:off x="8994928" y="4853827"/>
            <a:ext cx="1006776" cy="864000"/>
            <a:chOff x="1155259" y="2756770"/>
            <a:chExt cx="1006776" cy="864000"/>
          </a:xfrm>
        </p:grpSpPr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8DB98D1-955E-420B-BD04-285501BABD9F}"/>
                </a:ext>
              </a:extLst>
            </p:cNvPr>
            <p:cNvCxnSpPr/>
            <p:nvPr/>
          </p:nvCxnSpPr>
          <p:spPr>
            <a:xfrm flipH="1">
              <a:off x="1155259" y="2756770"/>
              <a:ext cx="1006776" cy="8640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/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46B74677-874F-467F-A712-4E1DE850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847" y="2988565"/>
                  <a:ext cx="340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37500"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橢圓 285">
            <a:extLst>
              <a:ext uri="{FF2B5EF4-FFF2-40B4-BE49-F238E27FC236}">
                <a16:creationId xmlns:a16="http://schemas.microsoft.com/office/drawing/2014/main" id="{72BE05DC-543B-458D-BE05-9267642634E2}"/>
              </a:ext>
            </a:extLst>
          </p:cNvPr>
          <p:cNvSpPr/>
          <p:nvPr/>
        </p:nvSpPr>
        <p:spPr>
          <a:xfrm>
            <a:off x="9991913" y="4823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/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Velocity Obstacle,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3A415259-4163-4E07-8345-A440E394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66" y="2619233"/>
                <a:ext cx="2674500" cy="830997"/>
              </a:xfrm>
              <a:prstGeom prst="rect">
                <a:avLst/>
              </a:prstGeom>
              <a:blipFill>
                <a:blip r:embed="rId12"/>
                <a:stretch>
                  <a:fillRect l="-3417" t="-5147" r="-4100"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/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0A82DB0D-C6A9-453F-8C32-07ADBFA2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77" y="1318881"/>
                <a:ext cx="33121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6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5833 -0.368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0039 -0.480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209 L 0.37396 -0.0916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-44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37487 -0.093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37" y="-46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37409 -0.092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71 -0.30532 L 3.54167E-6 -3.33333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39 L 0.24297 0.126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625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24193 0.128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641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24154 0.1287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638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52" grpId="0" animBg="1"/>
      <p:bldP spid="52" grpId="1" animBg="1"/>
      <p:bldP spid="33" grpId="0" animBg="1"/>
      <p:bldP spid="36" grpId="0" animBg="1"/>
      <p:bldP spid="30" grpId="0" animBg="1"/>
      <p:bldP spid="31" grpId="0" animBg="1"/>
      <p:bldP spid="45" grpId="0"/>
      <p:bldP spid="159" grpId="0"/>
      <p:bldP spid="160" grpId="0"/>
      <p:bldP spid="161" grpId="0"/>
      <p:bldP spid="162" grpId="0" animBg="1"/>
      <p:bldP spid="195" grpId="0"/>
      <p:bldP spid="203" grpId="0"/>
      <p:bldP spid="204" grpId="0"/>
      <p:bldP spid="205" grpId="0"/>
      <p:bldP spid="46" grpId="0" animBg="1"/>
      <p:bldP spid="200" grpId="0" animBg="1"/>
      <p:bldP spid="286" grpId="0" animBg="1"/>
      <p:bldP spid="288" grpId="0"/>
      <p:bldP spid="2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＞形 3">
            <a:extLst>
              <a:ext uri="{FF2B5EF4-FFF2-40B4-BE49-F238E27FC236}">
                <a16:creationId xmlns:a16="http://schemas.microsoft.com/office/drawing/2014/main" id="{4E39B216-79E3-4785-B07E-9B256669ED4F}"/>
              </a:ext>
            </a:extLst>
          </p:cNvPr>
          <p:cNvSpPr/>
          <p:nvPr/>
        </p:nvSpPr>
        <p:spPr>
          <a:xfrm>
            <a:off x="948045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Introduction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5EC7300E-2D0A-4EF0-A091-25E75D87EBF8}"/>
              </a:ext>
            </a:extLst>
          </p:cNvPr>
          <p:cNvSpPr/>
          <p:nvPr/>
        </p:nvSpPr>
        <p:spPr>
          <a:xfrm>
            <a:off x="3293343" y="6056416"/>
            <a:ext cx="2733541" cy="703654"/>
          </a:xfrm>
          <a:prstGeom prst="chevron">
            <a:avLst/>
          </a:prstGeom>
          <a:solidFill>
            <a:srgbClr val="FFC000"/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Methods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B1CB4C0D-1E5F-44E0-A42F-3AEED4E9952B}"/>
              </a:ext>
            </a:extLst>
          </p:cNvPr>
          <p:cNvSpPr/>
          <p:nvPr/>
        </p:nvSpPr>
        <p:spPr>
          <a:xfrm>
            <a:off x="5638642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Results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E10DF0CA-0FC1-4E86-B5E7-FD76502DEE74}"/>
              </a:ext>
            </a:extLst>
          </p:cNvPr>
          <p:cNvSpPr/>
          <p:nvPr/>
        </p:nvSpPr>
        <p:spPr>
          <a:xfrm>
            <a:off x="7983940" y="6056416"/>
            <a:ext cx="2733541" cy="70365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Discussion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8">
            <a:extLst>
              <a:ext uri="{FF2B5EF4-FFF2-40B4-BE49-F238E27FC236}">
                <a16:creationId xmlns:a16="http://schemas.microsoft.com/office/drawing/2014/main" id="{DD2EED80-2D64-4743-982B-4B5008C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190" y="6176962"/>
            <a:ext cx="540000" cy="540000"/>
          </a:xfrm>
          <a:prstGeom prst="dodecago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fld id="{ACB351D4-1F96-497A-B525-5EA7415D2C20}" type="slidenum">
              <a:rPr lang="zh-TW" altLang="en-US" sz="3200" smtClean="0">
                <a:solidFill>
                  <a:srgbClr val="FFFF00"/>
                </a:solidFill>
              </a:rPr>
              <a:t>9</a:t>
            </a:fld>
            <a:endParaRPr lang="zh-TW" altLang="en-US" sz="3200" dirty="0">
              <a:solidFill>
                <a:srgbClr val="FFFF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2E27C-AD20-4170-9CFA-A09A3A6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Conventional VO method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/>
              <p:nvPr/>
            </p:nvSpPr>
            <p:spPr>
              <a:xfrm>
                <a:off x="1024467" y="1429999"/>
                <a:ext cx="3776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B24F45"/>
                    </a:solidFill>
                  </a:rPr>
                  <a:t>Design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D18EFD9-2CA0-4D1E-BAC7-E2E5F3EE9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67" y="1429999"/>
                <a:ext cx="3776132" cy="461665"/>
              </a:xfrm>
              <a:prstGeom prst="rect">
                <a:avLst/>
              </a:prstGeom>
              <a:blipFill>
                <a:blip r:embed="rId2"/>
                <a:stretch>
                  <a:fillRect l="-2423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群組 66">
            <a:extLst>
              <a:ext uri="{FF2B5EF4-FFF2-40B4-BE49-F238E27FC236}">
                <a16:creationId xmlns:a16="http://schemas.microsoft.com/office/drawing/2014/main" id="{B6A1190E-7434-4009-8E13-6236F7BE3427}"/>
              </a:ext>
            </a:extLst>
          </p:cNvPr>
          <p:cNvGrpSpPr/>
          <p:nvPr/>
        </p:nvGrpSpPr>
        <p:grpSpPr>
          <a:xfrm>
            <a:off x="8218623" y="1270000"/>
            <a:ext cx="2814556" cy="4318000"/>
            <a:chOff x="1689711" y="1380067"/>
            <a:chExt cx="2814556" cy="4318000"/>
          </a:xfrm>
        </p:grpSpPr>
        <p:sp>
          <p:nvSpPr>
            <p:cNvPr id="68" name="手繪多邊形: 圖案 67">
              <a:extLst>
                <a:ext uri="{FF2B5EF4-FFF2-40B4-BE49-F238E27FC236}">
                  <a16:creationId xmlns:a16="http://schemas.microsoft.com/office/drawing/2014/main" id="{2764B28D-42D4-45FB-B948-5204BDE04822}"/>
                </a:ext>
              </a:extLst>
            </p:cNvPr>
            <p:cNvSpPr/>
            <p:nvPr/>
          </p:nvSpPr>
          <p:spPr>
            <a:xfrm>
              <a:off x="1689711" y="1380067"/>
              <a:ext cx="2814556" cy="4318000"/>
            </a:xfrm>
            <a:custGeom>
              <a:avLst/>
              <a:gdLst>
                <a:gd name="connsiteX0" fmla="*/ 3622 w 2814556"/>
                <a:gd name="connsiteY0" fmla="*/ 160866 h 4318000"/>
                <a:gd name="connsiteX1" fmla="*/ 1290556 w 2814556"/>
                <a:gd name="connsiteY1" fmla="*/ 4318000 h 4318000"/>
                <a:gd name="connsiteX2" fmla="*/ 2814556 w 2814556"/>
                <a:gd name="connsiteY2" fmla="*/ 101600 h 4318000"/>
                <a:gd name="connsiteX3" fmla="*/ 2780689 w 2814556"/>
                <a:gd name="connsiteY3" fmla="*/ 59266 h 4318000"/>
                <a:gd name="connsiteX4" fmla="*/ 2721422 w 2814556"/>
                <a:gd name="connsiteY4" fmla="*/ 16933 h 4318000"/>
                <a:gd name="connsiteX5" fmla="*/ 2687556 w 2814556"/>
                <a:gd name="connsiteY5" fmla="*/ 0 h 4318000"/>
                <a:gd name="connsiteX6" fmla="*/ 2628289 w 2814556"/>
                <a:gd name="connsiteY6" fmla="*/ 16933 h 4318000"/>
                <a:gd name="connsiteX7" fmla="*/ 2526689 w 2814556"/>
                <a:gd name="connsiteY7" fmla="*/ 84666 h 4318000"/>
                <a:gd name="connsiteX8" fmla="*/ 2408156 w 2814556"/>
                <a:gd name="connsiteY8" fmla="*/ 186266 h 4318000"/>
                <a:gd name="connsiteX9" fmla="*/ 2323489 w 2814556"/>
                <a:gd name="connsiteY9" fmla="*/ 194733 h 4318000"/>
                <a:gd name="connsiteX10" fmla="*/ 2238822 w 2814556"/>
                <a:gd name="connsiteY10" fmla="*/ 177800 h 4318000"/>
                <a:gd name="connsiteX11" fmla="*/ 2204956 w 2814556"/>
                <a:gd name="connsiteY11" fmla="*/ 160866 h 4318000"/>
                <a:gd name="connsiteX12" fmla="*/ 2128756 w 2814556"/>
                <a:gd name="connsiteY12" fmla="*/ 118533 h 4318000"/>
                <a:gd name="connsiteX13" fmla="*/ 2052556 w 2814556"/>
                <a:gd name="connsiteY13" fmla="*/ 101600 h 4318000"/>
                <a:gd name="connsiteX14" fmla="*/ 1993289 w 2814556"/>
                <a:gd name="connsiteY14" fmla="*/ 67733 h 4318000"/>
                <a:gd name="connsiteX15" fmla="*/ 1798556 w 2814556"/>
                <a:gd name="connsiteY15" fmla="*/ 67733 h 4318000"/>
                <a:gd name="connsiteX16" fmla="*/ 1747756 w 2814556"/>
                <a:gd name="connsiteY16" fmla="*/ 84666 h 4318000"/>
                <a:gd name="connsiteX17" fmla="*/ 1654622 w 2814556"/>
                <a:gd name="connsiteY17" fmla="*/ 101600 h 4318000"/>
                <a:gd name="connsiteX18" fmla="*/ 1595356 w 2814556"/>
                <a:gd name="connsiteY18" fmla="*/ 127000 h 4318000"/>
                <a:gd name="connsiteX19" fmla="*/ 1400622 w 2814556"/>
                <a:gd name="connsiteY19" fmla="*/ 186266 h 4318000"/>
                <a:gd name="connsiteX20" fmla="*/ 1180489 w 2814556"/>
                <a:gd name="connsiteY20" fmla="*/ 152400 h 4318000"/>
                <a:gd name="connsiteX21" fmla="*/ 1112756 w 2814556"/>
                <a:gd name="connsiteY21" fmla="*/ 101600 h 4318000"/>
                <a:gd name="connsiteX22" fmla="*/ 1045022 w 2814556"/>
                <a:gd name="connsiteY22" fmla="*/ 67733 h 4318000"/>
                <a:gd name="connsiteX23" fmla="*/ 943422 w 2814556"/>
                <a:gd name="connsiteY23" fmla="*/ 16933 h 4318000"/>
                <a:gd name="connsiteX24" fmla="*/ 723289 w 2814556"/>
                <a:gd name="connsiteY24" fmla="*/ 42333 h 4318000"/>
                <a:gd name="connsiteX25" fmla="*/ 621689 w 2814556"/>
                <a:gd name="connsiteY25" fmla="*/ 110066 h 4318000"/>
                <a:gd name="connsiteX26" fmla="*/ 579356 w 2814556"/>
                <a:gd name="connsiteY26" fmla="*/ 135466 h 4318000"/>
                <a:gd name="connsiteX27" fmla="*/ 553956 w 2814556"/>
                <a:gd name="connsiteY27" fmla="*/ 152400 h 4318000"/>
                <a:gd name="connsiteX28" fmla="*/ 528556 w 2814556"/>
                <a:gd name="connsiteY28" fmla="*/ 160866 h 4318000"/>
                <a:gd name="connsiteX29" fmla="*/ 486222 w 2814556"/>
                <a:gd name="connsiteY29" fmla="*/ 186266 h 4318000"/>
                <a:gd name="connsiteX30" fmla="*/ 393089 w 2814556"/>
                <a:gd name="connsiteY30" fmla="*/ 203200 h 4318000"/>
                <a:gd name="connsiteX31" fmla="*/ 308422 w 2814556"/>
                <a:gd name="connsiteY31" fmla="*/ 194733 h 4318000"/>
                <a:gd name="connsiteX32" fmla="*/ 283022 w 2814556"/>
                <a:gd name="connsiteY32" fmla="*/ 186266 h 4318000"/>
                <a:gd name="connsiteX33" fmla="*/ 223756 w 2814556"/>
                <a:gd name="connsiteY33" fmla="*/ 160866 h 4318000"/>
                <a:gd name="connsiteX34" fmla="*/ 198356 w 2814556"/>
                <a:gd name="connsiteY34" fmla="*/ 143933 h 4318000"/>
                <a:gd name="connsiteX35" fmla="*/ 105222 w 2814556"/>
                <a:gd name="connsiteY35" fmla="*/ 118533 h 4318000"/>
                <a:gd name="connsiteX36" fmla="*/ 3622 w 2814556"/>
                <a:gd name="connsiteY36" fmla="*/ 152400 h 4318000"/>
                <a:gd name="connsiteX37" fmla="*/ 3622 w 2814556"/>
                <a:gd name="connsiteY37" fmla="*/ 160866 h 431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14556" h="4318000">
                  <a:moveTo>
                    <a:pt x="3622" y="160866"/>
                  </a:moveTo>
                  <a:lnTo>
                    <a:pt x="1290556" y="4318000"/>
                  </a:lnTo>
                  <a:lnTo>
                    <a:pt x="2814556" y="101600"/>
                  </a:lnTo>
                  <a:lnTo>
                    <a:pt x="2780689" y="59266"/>
                  </a:lnTo>
                  <a:cubicBezTo>
                    <a:pt x="2760933" y="45155"/>
                    <a:pt x="2741904" y="29967"/>
                    <a:pt x="2721422" y="16933"/>
                  </a:cubicBezTo>
                  <a:cubicBezTo>
                    <a:pt x="2710774" y="10157"/>
                    <a:pt x="2700177" y="0"/>
                    <a:pt x="2687556" y="0"/>
                  </a:cubicBezTo>
                  <a:cubicBezTo>
                    <a:pt x="2667010" y="0"/>
                    <a:pt x="2648045" y="11289"/>
                    <a:pt x="2628289" y="16933"/>
                  </a:cubicBezTo>
                  <a:cubicBezTo>
                    <a:pt x="2594422" y="39511"/>
                    <a:pt x="2555470" y="55885"/>
                    <a:pt x="2526689" y="84666"/>
                  </a:cubicBezTo>
                  <a:cubicBezTo>
                    <a:pt x="2513093" y="98262"/>
                    <a:pt x="2452425" y="176780"/>
                    <a:pt x="2408156" y="186266"/>
                  </a:cubicBezTo>
                  <a:cubicBezTo>
                    <a:pt x="2380422" y="192209"/>
                    <a:pt x="2351711" y="191911"/>
                    <a:pt x="2323489" y="194733"/>
                  </a:cubicBezTo>
                  <a:cubicBezTo>
                    <a:pt x="2295267" y="189089"/>
                    <a:pt x="2266496" y="185707"/>
                    <a:pt x="2238822" y="177800"/>
                  </a:cubicBezTo>
                  <a:cubicBezTo>
                    <a:pt x="2226686" y="174333"/>
                    <a:pt x="2215989" y="166996"/>
                    <a:pt x="2204956" y="160866"/>
                  </a:cubicBezTo>
                  <a:cubicBezTo>
                    <a:pt x="2191421" y="153346"/>
                    <a:pt x="2146954" y="124132"/>
                    <a:pt x="2128756" y="118533"/>
                  </a:cubicBezTo>
                  <a:cubicBezTo>
                    <a:pt x="2103887" y="110881"/>
                    <a:pt x="2077956" y="107244"/>
                    <a:pt x="2052556" y="101600"/>
                  </a:cubicBezTo>
                  <a:cubicBezTo>
                    <a:pt x="2032800" y="90311"/>
                    <a:pt x="2014717" y="75386"/>
                    <a:pt x="1993289" y="67733"/>
                  </a:cubicBezTo>
                  <a:cubicBezTo>
                    <a:pt x="1942367" y="49546"/>
                    <a:pt x="1833478" y="65550"/>
                    <a:pt x="1798556" y="67733"/>
                  </a:cubicBezTo>
                  <a:cubicBezTo>
                    <a:pt x="1781623" y="73377"/>
                    <a:pt x="1765131" y="80578"/>
                    <a:pt x="1747756" y="84666"/>
                  </a:cubicBezTo>
                  <a:cubicBezTo>
                    <a:pt x="1717041" y="91893"/>
                    <a:pt x="1685024" y="93155"/>
                    <a:pt x="1654622" y="101600"/>
                  </a:cubicBezTo>
                  <a:cubicBezTo>
                    <a:pt x="1633913" y="107353"/>
                    <a:pt x="1615371" y="119168"/>
                    <a:pt x="1595356" y="127000"/>
                  </a:cubicBezTo>
                  <a:cubicBezTo>
                    <a:pt x="1451320" y="183362"/>
                    <a:pt x="1503444" y="171578"/>
                    <a:pt x="1400622" y="186266"/>
                  </a:cubicBezTo>
                  <a:cubicBezTo>
                    <a:pt x="1327244" y="174977"/>
                    <a:pt x="1251713" y="173348"/>
                    <a:pt x="1180489" y="152400"/>
                  </a:cubicBezTo>
                  <a:cubicBezTo>
                    <a:pt x="1153414" y="144437"/>
                    <a:pt x="1136688" y="116558"/>
                    <a:pt x="1112756" y="101600"/>
                  </a:cubicBezTo>
                  <a:cubicBezTo>
                    <a:pt x="1091350" y="88221"/>
                    <a:pt x="1067295" y="79612"/>
                    <a:pt x="1045022" y="67733"/>
                  </a:cubicBezTo>
                  <a:cubicBezTo>
                    <a:pt x="951856" y="18044"/>
                    <a:pt x="1020711" y="47848"/>
                    <a:pt x="943422" y="16933"/>
                  </a:cubicBezTo>
                  <a:cubicBezTo>
                    <a:pt x="870044" y="25400"/>
                    <a:pt x="795636" y="27438"/>
                    <a:pt x="723289" y="42333"/>
                  </a:cubicBezTo>
                  <a:cubicBezTo>
                    <a:pt x="651684" y="57075"/>
                    <a:pt x="666823" y="74962"/>
                    <a:pt x="621689" y="110066"/>
                  </a:cubicBezTo>
                  <a:cubicBezTo>
                    <a:pt x="608699" y="120169"/>
                    <a:pt x="593311" y="126744"/>
                    <a:pt x="579356" y="135466"/>
                  </a:cubicBezTo>
                  <a:cubicBezTo>
                    <a:pt x="570727" y="140859"/>
                    <a:pt x="563058" y="147849"/>
                    <a:pt x="553956" y="152400"/>
                  </a:cubicBezTo>
                  <a:cubicBezTo>
                    <a:pt x="545974" y="156391"/>
                    <a:pt x="536538" y="156875"/>
                    <a:pt x="528556" y="160866"/>
                  </a:cubicBezTo>
                  <a:cubicBezTo>
                    <a:pt x="513837" y="168225"/>
                    <a:pt x="501260" y="179582"/>
                    <a:pt x="486222" y="186266"/>
                  </a:cubicBezTo>
                  <a:cubicBezTo>
                    <a:pt x="467311" y="194671"/>
                    <a:pt x="405024" y="201495"/>
                    <a:pt x="393089" y="203200"/>
                  </a:cubicBezTo>
                  <a:cubicBezTo>
                    <a:pt x="364867" y="200378"/>
                    <a:pt x="336455" y="199046"/>
                    <a:pt x="308422" y="194733"/>
                  </a:cubicBezTo>
                  <a:cubicBezTo>
                    <a:pt x="299601" y="193376"/>
                    <a:pt x="291308" y="189581"/>
                    <a:pt x="283022" y="186266"/>
                  </a:cubicBezTo>
                  <a:cubicBezTo>
                    <a:pt x="263066" y="178284"/>
                    <a:pt x="242980" y="170478"/>
                    <a:pt x="223756" y="160866"/>
                  </a:cubicBezTo>
                  <a:cubicBezTo>
                    <a:pt x="214655" y="156315"/>
                    <a:pt x="207804" y="147712"/>
                    <a:pt x="198356" y="143933"/>
                  </a:cubicBezTo>
                  <a:cubicBezTo>
                    <a:pt x="181586" y="137225"/>
                    <a:pt x="128617" y="124382"/>
                    <a:pt x="105222" y="118533"/>
                  </a:cubicBezTo>
                  <a:cubicBezTo>
                    <a:pt x="37490" y="126059"/>
                    <a:pt x="37550" y="109989"/>
                    <a:pt x="3622" y="152400"/>
                  </a:cubicBezTo>
                  <a:cubicBezTo>
                    <a:pt x="-320" y="157328"/>
                    <a:pt x="-2022" y="163689"/>
                    <a:pt x="3622" y="160866"/>
                  </a:cubicBezTo>
                  <a:close/>
                </a:path>
              </a:pathLst>
            </a:custGeom>
            <a:solidFill>
              <a:srgbClr val="F26E61"/>
            </a:solidFill>
            <a:ln>
              <a:solidFill>
                <a:srgbClr val="B24F4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6A87022-5DAA-4E85-859C-9CE47D789E9C}"/>
                </a:ext>
              </a:extLst>
            </p:cNvPr>
            <p:cNvCxnSpPr>
              <a:stCxn id="68" idx="1"/>
              <a:endCxn id="68" idx="36"/>
            </p:cNvCxnSpPr>
            <p:nvPr/>
          </p:nvCxnSpPr>
          <p:spPr>
            <a:xfrm flipH="1" flipV="1">
              <a:off x="1693333" y="1532467"/>
              <a:ext cx="1286934" cy="416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E311510-65D1-43CC-AA6F-E72C2856F876}"/>
                </a:ext>
              </a:extLst>
            </p:cNvPr>
            <p:cNvCxnSpPr>
              <a:cxnSpLocks/>
              <a:stCxn id="68" idx="1"/>
              <a:endCxn id="68" idx="2"/>
            </p:cNvCxnSpPr>
            <p:nvPr/>
          </p:nvCxnSpPr>
          <p:spPr>
            <a:xfrm flipV="1">
              <a:off x="2980267" y="1481667"/>
              <a:ext cx="1524000" cy="421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6D7BE8D9-56BF-43D5-9B37-654109969C49}"/>
              </a:ext>
            </a:extLst>
          </p:cNvPr>
          <p:cNvCxnSpPr/>
          <p:nvPr/>
        </p:nvCxnSpPr>
        <p:spPr>
          <a:xfrm>
            <a:off x="7247097" y="5156200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83B99AB4-A2B8-4F13-AA1B-CBC109988EBF}"/>
              </a:ext>
            </a:extLst>
          </p:cNvPr>
          <p:cNvCxnSpPr>
            <a:cxnSpLocks/>
          </p:cNvCxnSpPr>
          <p:nvPr/>
        </p:nvCxnSpPr>
        <p:spPr>
          <a:xfrm flipV="1">
            <a:off x="9429441" y="1966116"/>
            <a:ext cx="0" cy="3732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9993A0F-D844-421F-A573-F39F340D6A46}"/>
                  </a:ext>
                </a:extLst>
              </p:cNvPr>
              <p:cNvSpPr txBox="1"/>
              <p:nvPr/>
            </p:nvSpPr>
            <p:spPr>
              <a:xfrm>
                <a:off x="10760852" y="4696487"/>
                <a:ext cx="5446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9993A0F-D844-421F-A573-F39F340D6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852" y="4696487"/>
                <a:ext cx="54465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AEABA4-B7B5-4ECE-A957-DD43409B0636}"/>
                  </a:ext>
                </a:extLst>
              </p:cNvPr>
              <p:cNvSpPr txBox="1"/>
              <p:nvPr/>
            </p:nvSpPr>
            <p:spPr>
              <a:xfrm>
                <a:off x="8937604" y="1687602"/>
                <a:ext cx="528471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AEABA4-B7B5-4ECE-A957-DD43409B0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604" y="1687602"/>
                <a:ext cx="528471" cy="49084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id="{EDB2D9DA-FC5F-4744-B0D4-F706C42DDBC5}"/>
              </a:ext>
            </a:extLst>
          </p:cNvPr>
          <p:cNvSpPr txBox="1"/>
          <p:nvPr/>
        </p:nvSpPr>
        <p:spPr>
          <a:xfrm>
            <a:off x="10061121" y="4185439"/>
            <a:ext cx="155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Ideal velocity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CA7EFA21-6287-4B1B-9BCD-706102409A3C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9639060" y="4467210"/>
            <a:ext cx="490147" cy="15589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B316C799-BD67-4A3C-B008-F015BD0DB2DE}"/>
              </a:ext>
            </a:extLst>
          </p:cNvPr>
          <p:cNvSpPr/>
          <p:nvPr/>
        </p:nvSpPr>
        <p:spPr>
          <a:xfrm>
            <a:off x="8907441" y="4642109"/>
            <a:ext cx="1044000" cy="1044000"/>
          </a:xfrm>
          <a:prstGeom prst="ellipse">
            <a:avLst/>
          </a:prstGeom>
          <a:solidFill>
            <a:srgbClr val="C5E0B4">
              <a:alpha val="50196"/>
            </a:srgbClr>
          </a:solidFill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: 圖案 86">
            <a:extLst>
              <a:ext uri="{FF2B5EF4-FFF2-40B4-BE49-F238E27FC236}">
                <a16:creationId xmlns:a16="http://schemas.microsoft.com/office/drawing/2014/main" id="{725F197F-1D40-4197-BA11-948E3745C02F}"/>
              </a:ext>
            </a:extLst>
          </p:cNvPr>
          <p:cNvSpPr/>
          <p:nvPr/>
        </p:nvSpPr>
        <p:spPr>
          <a:xfrm>
            <a:off x="8118196" y="4718883"/>
            <a:ext cx="778933" cy="695166"/>
          </a:xfrm>
          <a:custGeom>
            <a:avLst/>
            <a:gdLst>
              <a:gd name="connsiteX0" fmla="*/ 778933 w 778933"/>
              <a:gd name="connsiteY0" fmla="*/ 643466 h 695166"/>
              <a:gd name="connsiteX1" fmla="*/ 457200 w 778933"/>
              <a:gd name="connsiteY1" fmla="*/ 660400 h 695166"/>
              <a:gd name="connsiteX2" fmla="*/ 558800 w 778933"/>
              <a:gd name="connsiteY2" fmla="*/ 245533 h 695166"/>
              <a:gd name="connsiteX3" fmla="*/ 0 w 778933"/>
              <a:gd name="connsiteY3" fmla="*/ 0 h 69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933" h="695166">
                <a:moveTo>
                  <a:pt x="778933" y="643466"/>
                </a:moveTo>
                <a:cubicBezTo>
                  <a:pt x="636411" y="685094"/>
                  <a:pt x="493889" y="726722"/>
                  <a:pt x="457200" y="660400"/>
                </a:cubicBezTo>
                <a:cubicBezTo>
                  <a:pt x="420511" y="594078"/>
                  <a:pt x="635000" y="355600"/>
                  <a:pt x="558800" y="245533"/>
                </a:cubicBezTo>
                <a:cubicBezTo>
                  <a:pt x="482600" y="135466"/>
                  <a:pt x="241300" y="6773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B1BE7F92-4789-4D07-9A04-5E96EB9D3AA5}"/>
              </a:ext>
            </a:extLst>
          </p:cNvPr>
          <p:cNvSpPr txBox="1"/>
          <p:nvPr/>
        </p:nvSpPr>
        <p:spPr>
          <a:xfrm>
            <a:off x="7200245" y="4315629"/>
            <a:ext cx="223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Dynamic feasible region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89" name="十字形 88">
            <a:extLst>
              <a:ext uri="{FF2B5EF4-FFF2-40B4-BE49-F238E27FC236}">
                <a16:creationId xmlns:a16="http://schemas.microsoft.com/office/drawing/2014/main" id="{A7B89DD8-8018-48DB-9EB1-E6B9350EC2CB}"/>
              </a:ext>
            </a:extLst>
          </p:cNvPr>
          <p:cNvSpPr/>
          <p:nvPr/>
        </p:nvSpPr>
        <p:spPr>
          <a:xfrm rot="18848572">
            <a:off x="9516916" y="4602771"/>
            <a:ext cx="144000" cy="144000"/>
          </a:xfrm>
          <a:prstGeom prst="plus">
            <a:avLst>
              <a:gd name="adj" fmla="val 36457"/>
            </a:avLst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A3784AF-B662-4453-88CE-99B747CBC521}"/>
              </a:ext>
            </a:extLst>
          </p:cNvPr>
          <p:cNvGrpSpPr/>
          <p:nvPr/>
        </p:nvGrpSpPr>
        <p:grpSpPr>
          <a:xfrm>
            <a:off x="1116960" y="2087565"/>
            <a:ext cx="5344166" cy="3399001"/>
            <a:chOff x="1116960" y="2087565"/>
            <a:chExt cx="5344166" cy="339900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467127A-34A7-4B96-A858-A4A2DB95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7601" y="2087565"/>
              <a:ext cx="2133600" cy="352425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414DB0D-5F04-4E91-829D-A3482D21B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601" y="2613555"/>
              <a:ext cx="5343525" cy="390525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6F848D7-F4CB-451F-88DD-C3E6354B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7601" y="3177645"/>
              <a:ext cx="5314950" cy="10668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CA7B40D-90B7-4281-AAF5-90AE8B66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6960" y="4419766"/>
              <a:ext cx="4486275" cy="10668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E8387CFD-D209-42E9-9DFB-64A61AADBB2B}"/>
                  </a:ext>
                </a:extLst>
              </p:cNvPr>
              <p:cNvSpPr txBox="1"/>
              <p:nvPr/>
            </p:nvSpPr>
            <p:spPr>
              <a:xfrm>
                <a:off x="9625901" y="2487895"/>
                <a:ext cx="770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E8387CFD-D209-42E9-9DFB-64A61AAD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901" y="2487895"/>
                <a:ext cx="770467" cy="461665"/>
              </a:xfrm>
              <a:prstGeom prst="rect">
                <a:avLst/>
              </a:prstGeom>
              <a:blipFill>
                <a:blip r:embed="rId9"/>
                <a:stretch>
                  <a:fillRect l="-1587" r="-11111"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1673FA6C-5FC5-4874-AD05-1F455958880A}"/>
              </a:ext>
            </a:extLst>
          </p:cNvPr>
          <p:cNvSpPr/>
          <p:nvPr/>
        </p:nvSpPr>
        <p:spPr>
          <a:xfrm>
            <a:off x="7163089" y="1538948"/>
            <a:ext cx="1791533" cy="3859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Velocity space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3F50C23-3558-47CD-AAA7-E9DDBFFC432F}"/>
              </a:ext>
            </a:extLst>
          </p:cNvPr>
          <p:cNvCxnSpPr/>
          <p:nvPr/>
        </p:nvCxnSpPr>
        <p:spPr>
          <a:xfrm>
            <a:off x="6813668" y="1493362"/>
            <a:ext cx="0" cy="3943612"/>
          </a:xfrm>
          <a:prstGeom prst="line">
            <a:avLst/>
          </a:prstGeom>
          <a:ln w="76200">
            <a:solidFill>
              <a:srgbClr val="B24F4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06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红黑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6E61"/>
      </a:accent1>
      <a:accent2>
        <a:srgbClr val="3A3838"/>
      </a:accent2>
      <a:accent3>
        <a:srgbClr val="FFC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軟正黑空白簡報" id="{D3A4BA48-A175-48C6-A8A8-AFA3B0DC3B82}" vid="{E695BF43-8DFA-4CFB-9F7A-46312664254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微軟正黑空白簡報</Template>
  <TotalTime>6229</TotalTime>
  <Words>679</Words>
  <Application>Microsoft Office PowerPoint</Application>
  <PresentationFormat>寬螢幕</PresentationFormat>
  <Paragraphs>239</Paragraphs>
  <Slides>17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Source Han Sans TC</vt:lpstr>
      <vt:lpstr>Arial</vt:lpstr>
      <vt:lpstr>Arial Black</vt:lpstr>
      <vt:lpstr>Calibri</vt:lpstr>
      <vt:lpstr>Cambria Math</vt:lpstr>
      <vt:lpstr>Montserrat</vt:lpstr>
      <vt:lpstr>Office 主题</vt:lpstr>
      <vt:lpstr>PowerPoint 簡報</vt:lpstr>
      <vt:lpstr>PowerPoint 簡報</vt:lpstr>
      <vt:lpstr>Autonomous Mobile Robots (AMR)</vt:lpstr>
      <vt:lpstr>Motion Planning</vt:lpstr>
      <vt:lpstr>Local Planning</vt:lpstr>
      <vt:lpstr>Structure</vt:lpstr>
      <vt:lpstr>Prediction step</vt:lpstr>
      <vt:lpstr>Velocity Obstacle (VO)</vt:lpstr>
      <vt:lpstr>Conventional VO method</vt:lpstr>
      <vt:lpstr>Expand VO method</vt:lpstr>
      <vt:lpstr>Expand VO method</vt:lpstr>
      <vt:lpstr>Tested AMR</vt:lpstr>
      <vt:lpstr>Simulation Result</vt:lpstr>
      <vt:lpstr>Discussion</vt:lpstr>
      <vt:lpstr>Introduction of Path Planning</vt:lpstr>
      <vt:lpstr>Optimization step</vt:lpstr>
      <vt:lpstr>Optimization step -- 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邑安 王</dc:creator>
  <cp:lastModifiedBy>wangia@solab.me.ntu.edu.tw</cp:lastModifiedBy>
  <cp:revision>119</cp:revision>
  <dcterms:created xsi:type="dcterms:W3CDTF">2025-03-02T07:37:30Z</dcterms:created>
  <dcterms:modified xsi:type="dcterms:W3CDTF">2025-03-12T11:40:22Z</dcterms:modified>
</cp:coreProperties>
</file>